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4" r:id="rId12"/>
    <p:sldId id="266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embeddedFontLst>
    <p:embeddedFont>
      <p:font typeface="Anton" pitchFamily="2" charset="0"/>
      <p:regular r:id="rId27"/>
    </p:embeddedFont>
    <p:embeddedFont>
      <p:font typeface="AvenirNext LT Pro Bold" panose="020B0804020202020204" pitchFamily="34" charset="0"/>
      <p:bold r:id="rId28"/>
    </p:embeddedFont>
    <p:embeddedFont>
      <p:font typeface="AvenirNext LT Pro Heavy" panose="020B0903020202020204" pitchFamily="34" charset="0"/>
      <p:bold r:id="rId29"/>
    </p:embeddedFont>
    <p:embeddedFont>
      <p:font typeface="B Yekan" panose="00000400000000000000" pitchFamily="2" charset="-78"/>
      <p:regular r:id="rId30"/>
    </p:embeddedFont>
    <p:embeddedFont>
      <p:font typeface="Inter 18pt Black" panose="02000503000000020004" pitchFamily="2" charset="0"/>
      <p:bold r:id="rId31"/>
      <p:boldItalic r:id="rId32"/>
    </p:embeddedFont>
    <p:embeddedFont>
      <p:font typeface="IRAN" panose="020B0606030804020204" pitchFamily="34" charset="-78"/>
      <p:regular r:id="rId33"/>
      <p:bold r:id="rId34"/>
    </p:embeddedFont>
    <p:embeddedFont>
      <p:font typeface="Montserrat" pitchFamily="2" charset="0"/>
      <p:regular r:id="rId35"/>
      <p:bold r:id="rId36"/>
      <p:italic r:id="rId37"/>
      <p:boldItalic r:id="rId38"/>
    </p:embeddedFont>
    <p:embeddedFont>
      <p:font typeface="Montserrat ExtraBold" pitchFamily="2" charset="0"/>
      <p:bold r:id="rId39"/>
      <p:boldItalic r:id="rId40"/>
    </p:embeddedFont>
    <p:embeddedFont>
      <p:font typeface="Onvan" panose="02000503000000000000" pitchFamily="2" charset="-78"/>
      <p:regular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5BA"/>
    <a:srgbClr val="212327"/>
    <a:srgbClr val="FECB0E"/>
    <a:srgbClr val="FFFF00"/>
    <a:srgbClr val="616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065" autoAdjust="0"/>
  </p:normalViewPr>
  <p:slideViewPr>
    <p:cSldViewPr snapToGrid="0">
      <p:cViewPr varScale="1">
        <p:scale>
          <a:sx n="76" d="100"/>
          <a:sy n="76" d="100"/>
        </p:scale>
        <p:origin x="15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E4EB9-E540-42FA-A14F-726AC93B4C2F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FA9ED-2F31-44F6-B45B-D11ABE54C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7293-695E-AC77-C1AC-4BF502C2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37B63-8303-447F-5B05-65E322449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2D2BB-A6D0-6283-6E22-EE512ACD6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AE7F-E69E-66A5-3409-3BE42B37D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FA9ED-2F31-44F6-B45B-D11ABE54C1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2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D532-3D39-0517-DF6F-504515201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31611-25D0-54D0-86EC-3E214A784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0B048-FF66-0E2B-1586-CDF4AA1C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8CE8C-7B59-C4BE-E5C8-92F27018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138A8-A18B-D0B9-D934-4885F566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2ADB-76D2-2A22-53E4-680A0E72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9236D-38CE-009C-A987-BE8B30935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8497-1919-0FC7-449B-E0D3F6A1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44C04-8FF0-9474-8F96-293726DD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6D92D-CA8D-7EAB-9DD2-3E6DADD8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60CF7-7660-ED3C-B5A0-9430021AE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F5B2D-C086-1E3A-EF49-CF8479E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70337-B5C4-9685-3E82-D14B8764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1C89A-790C-16F8-EB3A-9BB600C6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41FBC-5CFC-22B3-71A8-44E3262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DD323D-9224-2E3F-9FB0-2BF4B007A1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5C6ADF03-A149-291A-F8FE-D7D5228B51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47D29DE4-01FF-569A-B42B-D33FD3B1BC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3716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18EF4B5D-5A90-1582-46E2-1537F3FE42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0574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DEADC7-287F-6FFE-7169-B56B4A8F32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31141" y="587141"/>
            <a:ext cx="1420328" cy="1420328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B81746-88D8-1DD4-9991-9208DA1E98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32670" y="220980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60807F2-57E7-F257-A435-6922FB4CB4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670" y="363093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6982808-65ED-10AD-DB47-E98FAC13F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32670" y="505206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6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DD323D-9224-2E3F-9FB0-2BF4B007A1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3716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5C6ADF03-A149-291A-F8FE-D7D5228B51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858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47D29DE4-01FF-569A-B42B-D33FD3B1BC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18EF4B5D-5A90-1582-46E2-1537F3FE42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DEADC7-287F-6FFE-7169-B56B4A8F32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32670" y="78867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B81746-88D8-1DD4-9991-9208DA1E98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32670" y="220980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60807F2-57E7-F257-A435-6922FB4CB4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34888" y="3333148"/>
            <a:ext cx="1612834" cy="1612834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6982808-65ED-10AD-DB47-E98FAC13F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32670" y="505206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2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DD323D-9224-2E3F-9FB0-2BF4B007A1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20574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5C6ADF03-A149-291A-F8FE-D7D5228B51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3716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47D29DE4-01FF-569A-B42B-D33FD3B1BC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685800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18EF4B5D-5A90-1582-46E2-1537F3FE42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DEADC7-287F-6FFE-7169-B56B4A8F32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32670" y="78867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B81746-88D8-1DD4-9991-9208DA1E98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32670" y="220980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60807F2-57E7-F257-A435-6922FB4CB4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670" y="3630930"/>
            <a:ext cx="1017270" cy="1017270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6982808-65ED-10AD-DB47-E98FAC13F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54139" y="4773529"/>
            <a:ext cx="1574332" cy="1574332"/>
          </a:xfrm>
          <a:custGeom>
            <a:avLst/>
            <a:gdLst>
              <a:gd name="connsiteX0" fmla="*/ 508635 w 1017270"/>
              <a:gd name="connsiteY0" fmla="*/ 0 h 1017270"/>
              <a:gd name="connsiteX1" fmla="*/ 1017270 w 1017270"/>
              <a:gd name="connsiteY1" fmla="*/ 508635 h 1017270"/>
              <a:gd name="connsiteX2" fmla="*/ 508635 w 1017270"/>
              <a:gd name="connsiteY2" fmla="*/ 1017270 h 1017270"/>
              <a:gd name="connsiteX3" fmla="*/ 0 w 1017270"/>
              <a:gd name="connsiteY3" fmla="*/ 508635 h 1017270"/>
              <a:gd name="connsiteX4" fmla="*/ 508635 w 1017270"/>
              <a:gd name="connsiteY4" fmla="*/ 0 h 10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270" h="1017270">
                <a:moveTo>
                  <a:pt x="508635" y="0"/>
                </a:moveTo>
                <a:cubicBezTo>
                  <a:pt x="789546" y="0"/>
                  <a:pt x="1017270" y="227724"/>
                  <a:pt x="1017270" y="508635"/>
                </a:cubicBezTo>
                <a:cubicBezTo>
                  <a:pt x="1017270" y="789546"/>
                  <a:pt x="789546" y="1017270"/>
                  <a:pt x="508635" y="1017270"/>
                </a:cubicBezTo>
                <a:cubicBezTo>
                  <a:pt x="227724" y="1017270"/>
                  <a:pt x="0" y="789546"/>
                  <a:pt x="0" y="508635"/>
                </a:cubicBezTo>
                <a:cubicBezTo>
                  <a:pt x="0" y="227724"/>
                  <a:pt x="227724" y="0"/>
                  <a:pt x="50863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8A25-726A-5BC3-58B9-2AFB7BA8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931A-6CD8-FD5A-C63F-A79DF2F2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099F7-8C85-238D-C919-F0464568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9081B-70A2-6F78-485E-9169169E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BBAF-35C7-4206-771A-805E4776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5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C950-6E0C-E8CD-86FA-E76ADB3D9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586C0-6BBC-02F9-A38B-087AE61F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44FAF-CC0A-9FE6-52F0-ADFC9CC6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07F7-41A9-3AE6-4D0A-8444B037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BE08D-CFD9-52F8-D7C6-C3DD132F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082F-6A50-A090-94B8-AE12AABC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CD40-465D-2290-AB7F-6544E8937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381E9-5041-6CB4-FE60-ABD9DC4AA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11D1B-0B7F-A161-52AF-32A3ADD4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109A-24EC-5C1D-F29C-77449008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1E595-CC92-49BA-84F6-43F6B579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84B7-7E7D-E5BA-EB6B-258D05C6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CE22C-6EB4-343E-D211-712CA3FB0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A6AFA-59D2-6C88-8ABB-18D5A195C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88A8A-18D7-39CF-62D6-DCC37ABF0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F20F1-64C6-9DEC-8B4E-CB7B88798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CF176-2931-1AA3-CBE3-8E926DA4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C6E25-358F-8960-0327-9CA08D39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AF4CC-F8D8-D6C0-2AD6-9A21CF58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CF4F-3AB5-3166-84DF-0F868FFB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55A98-27B5-148E-651F-CB748824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2404D-5293-047B-1EF7-F59DFFF9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BADAB-52B8-CD6A-E91B-D12D8313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0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47D9C-A713-8104-0DF7-4D8177A7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43BE9-AA4F-FFC8-A797-C2924C36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19012-69B2-F72F-B3DF-F7E80950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ECE1-0AB7-7F05-A7ED-3C640AAB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31B0-DC71-5C91-6535-726EF1DDF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A17E6-E553-0A36-8FE6-DA43E8C5A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05EEA-6077-2F4E-A1D2-9A1E5756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76AA5-F272-11BF-5755-851F8E39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A2FC-9437-CB0B-EA3B-9F626FED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9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3CD1-FFE3-8D20-E604-E66C9651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143C0-303D-CC0F-F53A-A875152BA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C3814-A46C-8CBA-4111-4DC1084AD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AE0E-BE2B-4E26-46EE-A13E27E7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8AD4B-B7E2-95AE-0D85-3BB24C1D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D66A2-3CB2-BD8E-BA82-2F79A6A4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1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5D6F9-E8C4-F6D7-B563-E0CB5702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70C4F-F299-EBF8-BEA8-B1A3EA17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356A-58F1-A89B-BDAA-994FD99B8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D0D856-1C01-4E4B-8DE8-04ADA138F74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09ED1-A24E-0D37-972A-23ED5C9C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1119F-4D43-E8DA-DFFB-B46B6286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B311B-353B-4472-88D6-98A4E1001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3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6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slide" Target="slide15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slide" Target="slide14.xml"/><Relationship Id="rId5" Type="http://schemas.microsoft.com/office/2007/relationships/hdphoto" Target="../media/hdphoto2.wdp"/><Relationship Id="rId15" Type="http://schemas.openxmlformats.org/officeDocument/2006/relationships/image" Target="../media/image16.jpeg"/><Relationship Id="rId10" Type="http://schemas.openxmlformats.org/officeDocument/2006/relationships/slide" Target="slide13.xml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6.xml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slide" Target="slide15.xml"/><Relationship Id="rId17" Type="http://schemas.openxmlformats.org/officeDocument/2006/relationships/image" Target="../media/image20.jpeg"/><Relationship Id="rId2" Type="http://schemas.openxmlformats.org/officeDocument/2006/relationships/image" Target="../media/image12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slide" Target="slide14.xml"/><Relationship Id="rId5" Type="http://schemas.microsoft.com/office/2007/relationships/hdphoto" Target="../media/hdphoto1.wdp"/><Relationship Id="rId15" Type="http://schemas.openxmlformats.org/officeDocument/2006/relationships/image" Target="../media/image16.jpeg"/><Relationship Id="rId10" Type="http://schemas.openxmlformats.org/officeDocument/2006/relationships/slide" Target="slide13.xml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6.xml"/><Relationship Id="rId3" Type="http://schemas.microsoft.com/office/2007/relationships/hdphoto" Target="../media/hdphoto3.wdp"/><Relationship Id="rId7" Type="http://schemas.microsoft.com/office/2007/relationships/hdphoto" Target="../media/hdphoto2.wdp"/><Relationship Id="rId12" Type="http://schemas.openxmlformats.org/officeDocument/2006/relationships/slide" Target="slide15.xml"/><Relationship Id="rId17" Type="http://schemas.openxmlformats.org/officeDocument/2006/relationships/image" Target="../media/image20.jpeg"/><Relationship Id="rId2" Type="http://schemas.openxmlformats.org/officeDocument/2006/relationships/image" Target="../media/image1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microsoft.com/office/2007/relationships/hdphoto" Target="../media/hdphoto1.wdp"/><Relationship Id="rId15" Type="http://schemas.openxmlformats.org/officeDocument/2006/relationships/image" Target="../media/image16.jpeg"/><Relationship Id="rId10" Type="http://schemas.openxmlformats.org/officeDocument/2006/relationships/slide" Target="slide13.xml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5.xml"/><Relationship Id="rId18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slide" Target="slide14.xml"/><Relationship Id="rId17" Type="http://schemas.openxmlformats.org/officeDocument/2006/relationships/image" Target="../media/image16.jpeg"/><Relationship Id="rId2" Type="http://schemas.openxmlformats.org/officeDocument/2006/relationships/image" Target="../media/image21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slide" Target="slide13.xml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13.png"/><Relationship Id="rId1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4.wdp"/><Relationship Id="rId7" Type="http://schemas.openxmlformats.org/officeDocument/2006/relationships/image" Target="../media/image2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99058-FEAD-3D0F-9214-E8AE6579D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8075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7929A-CD6B-D31F-CED1-6698023E5880}"/>
              </a:ext>
            </a:extLst>
          </p:cNvPr>
          <p:cNvSpPr txBox="1"/>
          <p:nvPr/>
        </p:nvSpPr>
        <p:spPr>
          <a:xfrm>
            <a:off x="1500857" y="8702108"/>
            <a:ext cx="935901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سیستم پاس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خ‌دهی ه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وشمند به 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والات مت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داول با استف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اده از </a:t>
            </a:r>
            <a:r>
              <a:rPr lang="en-US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67132-5948-1540-D6C6-38D84603616C}"/>
              </a:ext>
            </a:extLst>
          </p:cNvPr>
          <p:cNvSpPr txBox="1"/>
          <p:nvPr/>
        </p:nvSpPr>
        <p:spPr>
          <a:xfrm>
            <a:off x="3603570" y="11172749"/>
            <a:ext cx="4934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4000" b="1" dirty="0">
                <a:solidFill>
                  <a:srgbClr val="FEE5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DigiChat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Assistance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E001A-98EB-9FA7-1D2F-4DB17EA93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9" b="37778"/>
          <a:stretch/>
        </p:blipFill>
        <p:spPr>
          <a:xfrm>
            <a:off x="1404468" y="2351684"/>
            <a:ext cx="9383062" cy="215463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C90F403-8084-6EA9-7611-1C9324CFB5D1}"/>
              </a:ext>
            </a:extLst>
          </p:cNvPr>
          <p:cNvGrpSpPr/>
          <p:nvPr/>
        </p:nvGrpSpPr>
        <p:grpSpPr>
          <a:xfrm>
            <a:off x="-4" y="4630247"/>
            <a:ext cx="12242803" cy="10458856"/>
            <a:chOff x="-4" y="4778146"/>
            <a:chExt cx="12242803" cy="10458856"/>
          </a:xfrm>
        </p:grpSpPr>
        <p:sp>
          <p:nvSpPr>
            <p:cNvPr id="26" name="Flowchart: Document 9">
              <a:extLst>
                <a:ext uri="{FF2B5EF4-FFF2-40B4-BE49-F238E27FC236}">
                  <a16:creationId xmlns:a16="http://schemas.microsoft.com/office/drawing/2014/main" id="{D4955A32-55CF-F9EE-E641-EDAD86555DFE}"/>
                </a:ext>
              </a:extLst>
            </p:cNvPr>
            <p:cNvSpPr/>
            <p:nvPr/>
          </p:nvSpPr>
          <p:spPr>
            <a:xfrm rot="10800000">
              <a:off x="-4" y="5727700"/>
              <a:ext cx="12192001" cy="2082799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2455"/>
                <a:gd name="connsiteX1" fmla="*/ 21600 w 21600"/>
                <a:gd name="connsiteY1" fmla="*/ 0 h 22455"/>
                <a:gd name="connsiteX2" fmla="*/ 21600 w 21600"/>
                <a:gd name="connsiteY2" fmla="*/ 17322 h 22455"/>
                <a:gd name="connsiteX3" fmla="*/ 11273 w 21600"/>
                <a:gd name="connsiteY3" fmla="*/ 21885 h 22455"/>
                <a:gd name="connsiteX4" fmla="*/ 0 w 21600"/>
                <a:gd name="connsiteY4" fmla="*/ 20172 h 22455"/>
                <a:gd name="connsiteX5" fmla="*/ 0 w 21600"/>
                <a:gd name="connsiteY5" fmla="*/ 0 h 22455"/>
                <a:gd name="connsiteX0" fmla="*/ 0 w 21600"/>
                <a:gd name="connsiteY0" fmla="*/ 0 h 22770"/>
                <a:gd name="connsiteX1" fmla="*/ 21600 w 21600"/>
                <a:gd name="connsiteY1" fmla="*/ 0 h 22770"/>
                <a:gd name="connsiteX2" fmla="*/ 21600 w 21600"/>
                <a:gd name="connsiteY2" fmla="*/ 17322 h 22770"/>
                <a:gd name="connsiteX3" fmla="*/ 11273 w 21600"/>
                <a:gd name="connsiteY3" fmla="*/ 21885 h 22770"/>
                <a:gd name="connsiteX4" fmla="*/ 0 w 21600"/>
                <a:gd name="connsiteY4" fmla="*/ 20172 h 22770"/>
                <a:gd name="connsiteX5" fmla="*/ 0 w 21600"/>
                <a:gd name="connsiteY5" fmla="*/ 0 h 22770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612 w 21600"/>
                <a:gd name="connsiteY4" fmla="*/ 20926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778"/>
                <a:gd name="connsiteX1" fmla="*/ 21600 w 21600"/>
                <a:gd name="connsiteY1" fmla="*/ 0 h 22778"/>
                <a:gd name="connsiteX2" fmla="*/ 21600 w 21600"/>
                <a:gd name="connsiteY2" fmla="*/ 17322 h 22778"/>
                <a:gd name="connsiteX3" fmla="*/ 11273 w 21600"/>
                <a:gd name="connsiteY3" fmla="*/ 22022 h 22778"/>
                <a:gd name="connsiteX4" fmla="*/ 4612 w 21600"/>
                <a:gd name="connsiteY4" fmla="*/ 20926 h 22778"/>
                <a:gd name="connsiteX5" fmla="*/ 0 w 21600"/>
                <a:gd name="connsiteY5" fmla="*/ 20172 h 22778"/>
                <a:gd name="connsiteX6" fmla="*/ 0 w 21600"/>
                <a:gd name="connsiteY6" fmla="*/ 0 h 2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277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9871" y="20627"/>
                    <a:pt x="15368" y="24424"/>
                    <a:pt x="11273" y="22022"/>
                  </a:cubicBezTo>
                  <a:cubicBezTo>
                    <a:pt x="8397" y="22349"/>
                    <a:pt x="7459" y="19156"/>
                    <a:pt x="4612" y="20926"/>
                  </a:cubicBezTo>
                  <a:cubicBezTo>
                    <a:pt x="2823" y="22833"/>
                    <a:pt x="724" y="23386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9249D0-3119-F78F-F1F7-23A69420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00" y="5077460"/>
              <a:ext cx="724948" cy="1143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A827B26-9BC1-8C16-79D9-5A7B4862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415313" y="4800600"/>
              <a:ext cx="676618" cy="1066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B2E4DF-8EC4-276A-7782-AD755946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82844" y="5361848"/>
              <a:ext cx="393139" cy="6198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055F186-2455-39C3-E314-72375D55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85250" y="4791337"/>
              <a:ext cx="674437" cy="10633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B8C44-4531-FBEB-BBDE-9054B03D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94752" y="5011043"/>
              <a:ext cx="485148" cy="76491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784EE2-7088-C608-87E2-38B8A6D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88515" y="5077460"/>
              <a:ext cx="461003" cy="7268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AD95D6-5C1E-DD3F-D9DF-F5BF7DE9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80365" y="5072207"/>
              <a:ext cx="485148" cy="7649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DE1DA4-5099-BF41-0FF2-AC7A3ADF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49660" y="5294040"/>
              <a:ext cx="393139" cy="6198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42BD36-1DC2-F566-0D1D-B1679E15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98881" y="4778146"/>
              <a:ext cx="676619" cy="106680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04AE28-9550-825F-243C-A2B20C10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84555" y="5189220"/>
              <a:ext cx="434508" cy="6850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42EEB6-403A-5408-C907-174FFED2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26593" y="5595896"/>
              <a:ext cx="264371" cy="41682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F41FCD-A17B-34A5-E78E-8F139A17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61848" y="5423920"/>
              <a:ext cx="233076" cy="36748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09AE83-169E-00AF-FEE0-E77B908B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5274" y="5330784"/>
              <a:ext cx="331070" cy="52198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9D36304-0DCB-1836-F7B4-4B4AA085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24152" y="5414394"/>
              <a:ext cx="306191" cy="48276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9119EA-FEE9-0C39-C355-025E5DFA129A}"/>
                </a:ext>
              </a:extLst>
            </p:cNvPr>
            <p:cNvSpPr/>
            <p:nvPr/>
          </p:nvSpPr>
          <p:spPr>
            <a:xfrm>
              <a:off x="3" y="7770391"/>
              <a:ext cx="12191997" cy="7466611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791F8C-1A94-C6FF-E7E9-3073483E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3236" y="5521214"/>
              <a:ext cx="331070" cy="521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ACF806-907D-78F7-DBDD-0B665B87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7549" y="4815748"/>
              <a:ext cx="674437" cy="106336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F8B2F-E2AF-C7C7-8B8F-6F9F1C96BBE3}"/>
              </a:ext>
            </a:extLst>
          </p:cNvPr>
          <p:cNvGrpSpPr/>
          <p:nvPr/>
        </p:nvGrpSpPr>
        <p:grpSpPr>
          <a:xfrm>
            <a:off x="7972497" y="12872537"/>
            <a:ext cx="3624115" cy="646331"/>
            <a:chOff x="1204480" y="5333912"/>
            <a:chExt cx="3624115" cy="646331"/>
          </a:xfrm>
        </p:grpSpPr>
        <p:pic>
          <p:nvPicPr>
            <p:cNvPr id="46" name="Graphic 45" descr="Pencil with solid fill">
              <a:extLst>
                <a:ext uri="{FF2B5EF4-FFF2-40B4-BE49-F238E27FC236}">
                  <a16:creationId xmlns:a16="http://schemas.microsoft.com/office/drawing/2014/main" id="{16F2B4BC-40D3-7965-5038-D2627B98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88515" y="5340163"/>
              <a:ext cx="640080" cy="64008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167751-60FF-9914-1161-57F18D55BD4F}"/>
                </a:ext>
              </a:extLst>
            </p:cNvPr>
            <p:cNvSpPr txBox="1"/>
            <p:nvPr/>
          </p:nvSpPr>
          <p:spPr>
            <a:xfrm>
              <a:off x="1204480" y="5333912"/>
              <a:ext cx="31913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گـردآورنده: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رف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ــان 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ربی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ــون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EAF504-9D1A-FE28-F353-A8388C6E24BF}"/>
              </a:ext>
            </a:extLst>
          </p:cNvPr>
          <p:cNvGrpSpPr/>
          <p:nvPr/>
        </p:nvGrpSpPr>
        <p:grpSpPr>
          <a:xfrm>
            <a:off x="954443" y="12872536"/>
            <a:ext cx="4010487" cy="646331"/>
            <a:chOff x="4146180" y="6402153"/>
            <a:chExt cx="4010487" cy="646331"/>
          </a:xfrm>
        </p:grpSpPr>
        <p:pic>
          <p:nvPicPr>
            <p:cNvPr id="49" name="Graphic 48" descr="Classroom with solid fill">
              <a:extLst>
                <a:ext uri="{FF2B5EF4-FFF2-40B4-BE49-F238E27FC236}">
                  <a16:creationId xmlns:a16="http://schemas.microsoft.com/office/drawing/2014/main" id="{EF8A2D33-596E-A645-E94C-FE65ECB41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6587" y="6405279"/>
              <a:ext cx="640080" cy="64008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3A6140-B941-66AB-19E4-7352FB63620F}"/>
                </a:ext>
              </a:extLst>
            </p:cNvPr>
            <p:cNvSpPr txBox="1"/>
            <p:nvPr/>
          </p:nvSpPr>
          <p:spPr>
            <a:xfrm>
              <a:off x="4146180" y="6402153"/>
              <a:ext cx="34418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اسـتاد مـربـوطـه: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دکتـر یزدان پناهی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90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8F4F03-6F1C-B0FC-70D4-6DD043A4F373}"/>
              </a:ext>
            </a:extLst>
          </p:cNvPr>
          <p:cNvCxnSpPr>
            <a:cxnSpLocks/>
          </p:cNvCxnSpPr>
          <p:nvPr/>
        </p:nvCxnSpPr>
        <p:spPr>
          <a:xfrm rot="16200000">
            <a:off x="9159240" y="365761"/>
            <a:ext cx="0" cy="61264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0A58258-898C-F4D6-E727-3C739F8F1846}"/>
              </a:ext>
            </a:extLst>
          </p:cNvPr>
          <p:cNvGrpSpPr/>
          <p:nvPr/>
        </p:nvGrpSpPr>
        <p:grpSpPr>
          <a:xfrm>
            <a:off x="5821680" y="0"/>
            <a:ext cx="548640" cy="3703320"/>
            <a:chOff x="5821680" y="0"/>
            <a:chExt cx="548640" cy="3703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EC28B8BC-E427-9404-52B9-2FC6E517A3A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3429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18F1DF-ABFB-AD43-FD7D-F900818AC4C7}"/>
                </a:ext>
              </a:extLst>
            </p:cNvPr>
            <p:cNvSpPr/>
            <p:nvPr/>
          </p:nvSpPr>
          <p:spPr>
            <a:xfrm>
              <a:off x="5821680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92C48E-699E-7B14-A34B-7BB7BD1FF9DA}"/>
              </a:ext>
            </a:extLst>
          </p:cNvPr>
          <p:cNvSpPr txBox="1"/>
          <p:nvPr/>
        </p:nvSpPr>
        <p:spPr>
          <a:xfrm>
            <a:off x="1732488" y="2490863"/>
            <a:ext cx="39520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07</a:t>
            </a:r>
            <a:endParaRPr lang="fa-IR" sz="32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endParaRPr lang="en-US" sz="11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r>
              <a:rPr lang="fa-IR" sz="3200" b="1" dirty="0" err="1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نتیجـه</a:t>
            </a:r>
            <a:r>
              <a:rPr lang="fa-IR" sz="32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  <a:r>
              <a:rPr lang="fa-IR" sz="3200" b="1" dirty="0" err="1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گیـری</a:t>
            </a:r>
            <a:r>
              <a:rPr lang="fa-IR" sz="32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 و </a:t>
            </a:r>
            <a:r>
              <a:rPr lang="fa-IR" sz="3200" b="1" dirty="0" err="1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منـابـع</a:t>
            </a:r>
            <a:endParaRPr lang="fa-IR" sz="3200" b="1" dirty="0">
              <a:solidFill>
                <a:schemeClr val="bg1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88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0613E-5EC5-B1C3-519E-844FD2D4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3" r="12706"/>
          <a:stretch/>
        </p:blipFill>
        <p:spPr>
          <a:xfrm>
            <a:off x="10451576" y="3408871"/>
            <a:ext cx="1793432" cy="4136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28B8BC-E427-9404-52B9-2FC6E517A3A0}"/>
              </a:ext>
            </a:extLst>
          </p:cNvPr>
          <p:cNvCxnSpPr>
            <a:cxnSpLocks/>
          </p:cNvCxnSpPr>
          <p:nvPr/>
        </p:nvCxnSpPr>
        <p:spPr>
          <a:xfrm rot="16200000">
            <a:off x="2941320" y="274321"/>
            <a:ext cx="0" cy="63093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B18F1DF-ABFB-AD43-FD7D-F900818AC4C7}"/>
              </a:ext>
            </a:extLst>
          </p:cNvPr>
          <p:cNvSpPr/>
          <p:nvPr/>
        </p:nvSpPr>
        <p:spPr>
          <a:xfrm>
            <a:off x="5821680" y="3154680"/>
            <a:ext cx="548640" cy="548640"/>
          </a:xfrm>
          <a:prstGeom prst="ellipse">
            <a:avLst/>
          </a:prstGeom>
          <a:solidFill>
            <a:srgbClr val="FECB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44FB6-470B-9E1B-EE59-CA146EB6875F}"/>
              </a:ext>
            </a:extLst>
          </p:cNvPr>
          <p:cNvSpPr txBox="1"/>
          <p:nvPr/>
        </p:nvSpPr>
        <p:spPr>
          <a:xfrm>
            <a:off x="6409232" y="3156068"/>
            <a:ext cx="425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LET’S GO TO </a:t>
            </a:r>
            <a:r>
              <a:rPr lang="en-US" sz="3200" dirty="0">
                <a:solidFill>
                  <a:srgbClr val="FEE5BA"/>
                </a:solidFill>
                <a:latin typeface="AvenirNext LT Pro Bold" panose="020B0804020202020204" pitchFamily="34" charset="0"/>
              </a:rPr>
              <a:t>START!</a:t>
            </a:r>
            <a:endParaRPr lang="fa-IR" sz="3200" dirty="0">
              <a:solidFill>
                <a:srgbClr val="FEE5BA"/>
              </a:solidFill>
              <a:latin typeface="AvenirNext LT Pro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78EE3-8FF6-4A63-4CA0-FAF2F86E2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t="9012" r="1417" b="9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732B1-ECC7-B542-AFCB-147DF43101BA}"/>
              </a:ext>
            </a:extLst>
          </p:cNvPr>
          <p:cNvGrpSpPr/>
          <p:nvPr/>
        </p:nvGrpSpPr>
        <p:grpSpPr>
          <a:xfrm>
            <a:off x="4069080" y="3260454"/>
            <a:ext cx="4053840" cy="1200329"/>
            <a:chOff x="4069080" y="3317604"/>
            <a:chExt cx="4053840" cy="12003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02ABC5-226E-9C20-8747-795529E10714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72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04474-33EF-AA98-B84B-4C734C0046BA}"/>
                </a:ext>
              </a:extLst>
            </p:cNvPr>
            <p:cNvSpPr txBox="1"/>
            <p:nvPr/>
          </p:nvSpPr>
          <p:spPr>
            <a:xfrm>
              <a:off x="4197668" y="3317604"/>
              <a:ext cx="3749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7200" b="1" dirty="0">
                  <a:solidFill>
                    <a:srgbClr val="212327"/>
                  </a:solidFill>
                  <a:effectLst>
                    <a:outerShdw blurRad="127000" dist="38100" dir="2700000" algn="tl" rotWithShape="0">
                      <a:prstClr val="black">
                        <a:alpha val="49000"/>
                      </a:prstClr>
                    </a:outerShdw>
                  </a:effectLst>
                  <a:latin typeface="Montserrat ExtraBold" pitchFamily="2" charset="0"/>
                  <a:cs typeface="IRAN" panose="020B0606030804020204" pitchFamily="34" charset="-78"/>
                </a:rPr>
                <a:t>مقــدمــه</a:t>
              </a:r>
              <a:endParaRPr lang="en-US" sz="7200" b="1" dirty="0">
                <a:solidFill>
                  <a:srgbClr val="212327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0A8A3C-50F8-E602-A2AC-D7E4F35EA345}"/>
              </a:ext>
            </a:extLst>
          </p:cNvPr>
          <p:cNvSpPr txBox="1"/>
          <p:nvPr/>
        </p:nvSpPr>
        <p:spPr>
          <a:xfrm>
            <a:off x="4715690" y="1411832"/>
            <a:ext cx="2651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6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F80737-49FD-EF58-8954-55A276971CD2}"/>
              </a:ext>
            </a:extLst>
          </p:cNvPr>
          <p:cNvSpPr/>
          <p:nvPr/>
        </p:nvSpPr>
        <p:spPr>
          <a:xfrm>
            <a:off x="0" y="7721237"/>
            <a:ext cx="12192000" cy="6863290"/>
          </a:xfrm>
          <a:prstGeom prst="rect">
            <a:avLst/>
          </a:prstGeom>
          <a:solidFill>
            <a:srgbClr val="6168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7" descr="A white robot with blue eyes and a computer">
            <a:extLst>
              <a:ext uri="{FF2B5EF4-FFF2-40B4-BE49-F238E27FC236}">
                <a16:creationId xmlns:a16="http://schemas.microsoft.com/office/drawing/2014/main" id="{57CC4FF4-D38D-FE5C-DC2E-B47748864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33"/>
          <a:stretch>
            <a:fillRect/>
          </a:stretch>
        </p:blipFill>
        <p:spPr>
          <a:xfrm>
            <a:off x="0" y="895525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26BDA9-CCB0-903F-3A9A-655460A007C8}"/>
              </a:ext>
            </a:extLst>
          </p:cNvPr>
          <p:cNvSpPr/>
          <p:nvPr/>
        </p:nvSpPr>
        <p:spPr>
          <a:xfrm>
            <a:off x="0" y="8955258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0B7B80-2A93-45C7-6DC5-4B384E3CA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5" y="9701079"/>
            <a:ext cx="11607790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666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17073-CF23-90E0-46D6-EDD91C2A1209}"/>
              </a:ext>
            </a:extLst>
          </p:cNvPr>
          <p:cNvSpPr/>
          <p:nvPr/>
        </p:nvSpPr>
        <p:spPr>
          <a:xfrm>
            <a:off x="-15875" y="0"/>
            <a:ext cx="12192000" cy="6863290"/>
          </a:xfrm>
          <a:prstGeom prst="rect">
            <a:avLst/>
          </a:prstGeom>
          <a:solidFill>
            <a:srgbClr val="6168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white robot with blue eyes and a computer">
            <a:extLst>
              <a:ext uri="{FF2B5EF4-FFF2-40B4-BE49-F238E27FC236}">
                <a16:creationId xmlns:a16="http://schemas.microsoft.com/office/drawing/2014/main" id="{D8E908D3-8D78-2BBE-5E37-007D54F3BE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33"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D8CCCB-DE18-232A-DD71-FF46E8351277}"/>
              </a:ext>
            </a:extLst>
          </p:cNvPr>
          <p:cNvSpPr/>
          <p:nvPr/>
        </p:nvSpPr>
        <p:spPr>
          <a:xfrm>
            <a:off x="15875" y="-52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white human head made out of blocks&#10;&#10;AI-generated content may be incorrect.">
            <a:extLst>
              <a:ext uri="{FF2B5EF4-FFF2-40B4-BE49-F238E27FC236}">
                <a16:creationId xmlns:a16="http://schemas.microsoft.com/office/drawing/2014/main" id="{CDD9224C-F6ED-F724-AFE8-8B7DBD195E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4" name="Picture Placeholder 13" descr="A purple and green blot&#10;&#10;AI-generated content may be incorrect.">
            <a:extLst>
              <a:ext uri="{FF2B5EF4-FFF2-40B4-BE49-F238E27FC236}">
                <a16:creationId xmlns:a16="http://schemas.microsoft.com/office/drawing/2014/main" id="{E66BCB12-A10C-F9CB-84E0-62A3FBE92B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A group of robots in a factory">
            <a:extLst>
              <a:ext uri="{FF2B5EF4-FFF2-40B4-BE49-F238E27FC236}">
                <a16:creationId xmlns:a16="http://schemas.microsoft.com/office/drawing/2014/main" id="{09113151-B7F6-CE35-FEB1-0F904B5E7B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9" b="8829"/>
          <a:stretch>
            <a:fillRect/>
          </a:stretch>
        </p:blipFill>
        <p:spPr/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DA4236-9676-EC73-98BB-1B9B75D603E3}"/>
              </a:ext>
            </a:extLst>
          </p:cNvPr>
          <p:cNvSpPr txBox="1"/>
          <p:nvPr/>
        </p:nvSpPr>
        <p:spPr>
          <a:xfrm>
            <a:off x="2244725" y="1301483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تعریف پروژه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DigiCHAT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FE7FDA1-24B1-B55D-4026-85B998E9773F}"/>
              </a:ext>
            </a:extLst>
          </p:cNvPr>
          <p:cNvSpPr/>
          <p:nvPr/>
        </p:nvSpPr>
        <p:spPr>
          <a:xfrm>
            <a:off x="2181225" y="2372995"/>
            <a:ext cx="5410200" cy="2552700"/>
          </a:xfrm>
          <a:prstGeom prst="round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4F6D88-38EA-1E05-604E-AD8C39F49862}"/>
              </a:ext>
            </a:extLst>
          </p:cNvPr>
          <p:cNvSpPr txBox="1"/>
          <p:nvPr/>
        </p:nvSpPr>
        <p:spPr>
          <a:xfrm>
            <a:off x="2643836" y="2534476"/>
            <a:ext cx="4470400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200000"/>
              </a:lnSpc>
            </a:pPr>
            <a:r>
              <a:rPr lang="ar-SA" sz="14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«این پروژه یک سیستم هوشمند پاسخ‌گویی به سوالات متداول است که با جمع‌آوری داده‌ها از سایت دیجی‌کالا، پردازش و بهینه‌سازی آن‌ها و استفاده از مدل‌های هوش مصنوعی، پاسخ‌های دقیق و سریع به کاربران ارائه می‌دهد—بدون نیاز به حضور پشتیبان انسانی.»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</p:txBody>
      </p:sp>
      <p:sp>
        <p:nvSpPr>
          <p:cNvPr id="37" name="Rectangle: Rounded Corners 36">
            <a:hlinkClick r:id="rId10" action="ppaction://hlinksldjump"/>
            <a:extLst>
              <a:ext uri="{FF2B5EF4-FFF2-40B4-BE49-F238E27FC236}">
                <a16:creationId xmlns:a16="http://schemas.microsoft.com/office/drawing/2014/main" id="{0CE403EE-7F45-75F0-BCA8-E6EB1CFD4E98}"/>
              </a:ext>
            </a:extLst>
          </p:cNvPr>
          <p:cNvSpPr/>
          <p:nvPr/>
        </p:nvSpPr>
        <p:spPr>
          <a:xfrm>
            <a:off x="21812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hlinkClick r:id="rId11" action="ppaction://hlinksldjump"/>
            <a:extLst>
              <a:ext uri="{FF2B5EF4-FFF2-40B4-BE49-F238E27FC236}">
                <a16:creationId xmlns:a16="http://schemas.microsoft.com/office/drawing/2014/main" id="{450421AA-5831-82DC-46FD-88C88C893EB3}"/>
              </a:ext>
            </a:extLst>
          </p:cNvPr>
          <p:cNvSpPr/>
          <p:nvPr/>
        </p:nvSpPr>
        <p:spPr>
          <a:xfrm>
            <a:off x="36607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hlinkClick r:id="rId12" action="ppaction://hlinksldjump"/>
            <a:extLst>
              <a:ext uri="{FF2B5EF4-FFF2-40B4-BE49-F238E27FC236}">
                <a16:creationId xmlns:a16="http://schemas.microsoft.com/office/drawing/2014/main" id="{CB05A2F1-9F4D-AA89-D838-E6F7BABCE11E}"/>
              </a:ext>
            </a:extLst>
          </p:cNvPr>
          <p:cNvSpPr/>
          <p:nvPr/>
        </p:nvSpPr>
        <p:spPr>
          <a:xfrm>
            <a:off x="51403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hlinkClick r:id="rId13" action="ppaction://hlinksldjump"/>
            <a:extLst>
              <a:ext uri="{FF2B5EF4-FFF2-40B4-BE49-F238E27FC236}">
                <a16:creationId xmlns:a16="http://schemas.microsoft.com/office/drawing/2014/main" id="{7E9F5266-B161-3B97-F9D0-660F6DF238ED}"/>
              </a:ext>
            </a:extLst>
          </p:cNvPr>
          <p:cNvSpPr/>
          <p:nvPr/>
        </p:nvSpPr>
        <p:spPr>
          <a:xfrm>
            <a:off x="66198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D95296-547B-F6D0-AA9F-3DA6258F9269}"/>
              </a:ext>
            </a:extLst>
          </p:cNvPr>
          <p:cNvCxnSpPr/>
          <p:nvPr/>
        </p:nvCxnSpPr>
        <p:spPr>
          <a:xfrm>
            <a:off x="0" y="1428750"/>
            <a:ext cx="96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56F4D3-ED15-BE5A-B077-443476EB8010}"/>
              </a:ext>
            </a:extLst>
          </p:cNvPr>
          <p:cNvSpPr txBox="1"/>
          <p:nvPr/>
        </p:nvSpPr>
        <p:spPr>
          <a:xfrm rot="16200000">
            <a:off x="-650524" y="3185947"/>
            <a:ext cx="341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>
                    <a:lumMod val="85000"/>
                    <a:alpha val="50000"/>
                  </a:schemeClr>
                </a:solidFill>
                <a:latin typeface="Inter 18pt Black" panose="02000503000000020004" pitchFamily="2" charset="0"/>
                <a:ea typeface="Inter 18pt Black" panose="02000503000000020004" pitchFamily="2" charset="0"/>
              </a:rPr>
              <a:t>DIGICHAT</a:t>
            </a:r>
          </a:p>
        </p:txBody>
      </p:sp>
      <p:sp>
        <p:nvSpPr>
          <p:cNvPr id="47" name="TextBox 46">
            <a:hlinkClick r:id="rId10" action="ppaction://hlinksldjump"/>
            <a:extLst>
              <a:ext uri="{FF2B5EF4-FFF2-40B4-BE49-F238E27FC236}">
                <a16:creationId xmlns:a16="http://schemas.microsoft.com/office/drawing/2014/main" id="{DFFC14FA-C201-F399-12E8-7AD30A63DA52}"/>
              </a:ext>
            </a:extLst>
          </p:cNvPr>
          <p:cNvSpPr txBox="1"/>
          <p:nvPr/>
        </p:nvSpPr>
        <p:spPr>
          <a:xfrm>
            <a:off x="2181223" y="5259391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01</a:t>
            </a:r>
          </a:p>
        </p:txBody>
      </p:sp>
      <p:sp>
        <p:nvSpPr>
          <p:cNvPr id="48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C22B62D5-ACD3-D5E2-D47C-56E0487274EF}"/>
              </a:ext>
            </a:extLst>
          </p:cNvPr>
          <p:cNvSpPr txBox="1"/>
          <p:nvPr/>
        </p:nvSpPr>
        <p:spPr>
          <a:xfrm>
            <a:off x="365495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02</a:t>
            </a:r>
          </a:p>
        </p:txBody>
      </p:sp>
      <p:sp>
        <p:nvSpPr>
          <p:cNvPr id="49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2A7BB303-7003-2803-510C-5E4ACEC73576}"/>
              </a:ext>
            </a:extLst>
          </p:cNvPr>
          <p:cNvSpPr txBox="1"/>
          <p:nvPr/>
        </p:nvSpPr>
        <p:spPr>
          <a:xfrm>
            <a:off x="512868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03</a:t>
            </a:r>
          </a:p>
        </p:txBody>
      </p:sp>
      <p:sp>
        <p:nvSpPr>
          <p:cNvPr id="50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AE7A6BB7-FE72-BF49-BAA5-7C96D8378477}"/>
              </a:ext>
            </a:extLst>
          </p:cNvPr>
          <p:cNvSpPr txBox="1"/>
          <p:nvPr/>
        </p:nvSpPr>
        <p:spPr>
          <a:xfrm>
            <a:off x="660241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04</a:t>
            </a:r>
          </a:p>
        </p:txBody>
      </p:sp>
      <p:pic>
        <p:nvPicPr>
          <p:cNvPr id="19" name="Picture Placeholder 18">
            <a:hlinkClick r:id="rId13" action="ppaction://hlinksldjump"/>
            <a:extLst>
              <a:ext uri="{FF2B5EF4-FFF2-40B4-BE49-F238E27FC236}">
                <a16:creationId xmlns:a16="http://schemas.microsoft.com/office/drawing/2014/main" id="{F204055D-5E35-D295-E679-7B13DD6A5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r="15843"/>
          <a:stretch/>
        </p:blipFill>
        <p:spPr/>
      </p:pic>
      <p:pic>
        <p:nvPicPr>
          <p:cNvPr id="16" name="Picture Placeholder 15">
            <a:hlinkClick r:id="rId12" action="ppaction://hlinksldjump"/>
            <a:extLst>
              <a:ext uri="{FF2B5EF4-FFF2-40B4-BE49-F238E27FC236}">
                <a16:creationId xmlns:a16="http://schemas.microsoft.com/office/drawing/2014/main" id="{FC8259CB-75F6-0CFC-1106-09DA316666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/>
      </p:pic>
      <p:pic>
        <p:nvPicPr>
          <p:cNvPr id="12" name="Picture Placeholder 11">
            <a:hlinkClick r:id="rId11" action="ppaction://hlinksldjump"/>
            <a:extLst>
              <a:ext uri="{FF2B5EF4-FFF2-40B4-BE49-F238E27FC236}">
                <a16:creationId xmlns:a16="http://schemas.microsoft.com/office/drawing/2014/main" id="{690DE597-C2EA-67F1-A6AA-C327643CCF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/>
      </p:pic>
      <p:pic>
        <p:nvPicPr>
          <p:cNvPr id="4" name="Picture Placeholder 3">
            <a:hlinkClick r:id="rId10" action="ppaction://hlinksldjump"/>
            <a:extLst>
              <a:ext uri="{FF2B5EF4-FFF2-40B4-BE49-F238E27FC236}">
                <a16:creationId xmlns:a16="http://schemas.microsoft.com/office/drawing/2014/main" id="{1A637B21-78C6-2259-38D0-46021D1F4E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5BCB9-1154-9560-CECB-B8283774CD93}"/>
              </a:ext>
            </a:extLst>
          </p:cNvPr>
          <p:cNvSpPr txBox="1"/>
          <p:nvPr/>
        </p:nvSpPr>
        <p:spPr>
          <a:xfrm>
            <a:off x="1078424" y="1918612"/>
            <a:ext cx="759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یک راهکار سریع، دقیق و هوشمند برای پاسخ‌دهی آنی به کاربران آنلاین</a:t>
            </a:r>
            <a:endParaRPr lang="en-US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D341F-6A90-A9C8-8D4F-16C0850913FA}"/>
              </a:ext>
            </a:extLst>
          </p:cNvPr>
          <p:cNvSpPr/>
          <p:nvPr/>
        </p:nvSpPr>
        <p:spPr>
          <a:xfrm>
            <a:off x="-15875" y="685800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B13FE-69C5-28BE-CBA5-E0DCFCBC4E7A}"/>
              </a:ext>
            </a:extLst>
          </p:cNvPr>
          <p:cNvSpPr/>
          <p:nvPr/>
        </p:nvSpPr>
        <p:spPr>
          <a:xfrm>
            <a:off x="15875" y="1371600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4C6996-FF8B-5378-5BEA-65B67AF13B7E}"/>
              </a:ext>
            </a:extLst>
          </p:cNvPr>
          <p:cNvSpPr/>
          <p:nvPr/>
        </p:nvSpPr>
        <p:spPr>
          <a:xfrm>
            <a:off x="15875" y="2057400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53D2-7B2B-32EB-872F-67D7D819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white human head made out of blocks">
            <a:extLst>
              <a:ext uri="{FF2B5EF4-FFF2-40B4-BE49-F238E27FC236}">
                <a16:creationId xmlns:a16="http://schemas.microsoft.com/office/drawing/2014/main" id="{0ACDC50C-1BB7-2B5A-2A78-8EBD9AD0ED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58395CE-23A3-005C-9BD1-FE83BEE4010A}"/>
              </a:ext>
            </a:extLst>
          </p:cNvPr>
          <p:cNvSpPr/>
          <p:nvPr/>
        </p:nvSpPr>
        <p:spPr>
          <a:xfrm>
            <a:off x="-15875" y="1363980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DA5F46-0D1A-64F8-2057-48E81C39524E}"/>
              </a:ext>
            </a:extLst>
          </p:cNvPr>
          <p:cNvSpPr/>
          <p:nvPr/>
        </p:nvSpPr>
        <p:spPr>
          <a:xfrm>
            <a:off x="15875" y="-2698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Placeholder 23" descr="A white robot with blue eyes and a computer">
            <a:extLst>
              <a:ext uri="{FF2B5EF4-FFF2-40B4-BE49-F238E27FC236}">
                <a16:creationId xmlns:a16="http://schemas.microsoft.com/office/drawing/2014/main" id="{AEDEC9F6-090A-CE40-7370-E655715BD7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33"/>
          <a:stretch>
            <a:fillRect/>
          </a:stretch>
        </p:blipFill>
        <p:spPr>
          <a:xfrm>
            <a:off x="-15875" y="-6893332"/>
            <a:ext cx="12192000" cy="6858000"/>
          </a:xfrm>
        </p:spPr>
      </p:pic>
      <p:pic>
        <p:nvPicPr>
          <p:cNvPr id="29" name="Picture Placeholder 28" descr="A purple and green blot">
            <a:extLst>
              <a:ext uri="{FF2B5EF4-FFF2-40B4-BE49-F238E27FC236}">
                <a16:creationId xmlns:a16="http://schemas.microsoft.com/office/drawing/2014/main" id="{072DBE48-BF9F-3C53-4B98-78303AE8A0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5" y="6858000"/>
            <a:ext cx="12192000" cy="6858000"/>
          </a:xfrm>
        </p:spPr>
      </p:pic>
      <p:pic>
        <p:nvPicPr>
          <p:cNvPr id="41" name="Picture Placeholder 40" descr="A group of robots in a factory">
            <a:extLst>
              <a:ext uri="{FF2B5EF4-FFF2-40B4-BE49-F238E27FC236}">
                <a16:creationId xmlns:a16="http://schemas.microsoft.com/office/drawing/2014/main" id="{3B728B7E-A048-5566-5277-F68A525C879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9" b="8829"/>
          <a:stretch>
            <a:fillRect/>
          </a:stretch>
        </p:blipFill>
        <p:spPr>
          <a:xfrm>
            <a:off x="-47625" y="1371600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8F69E-9E94-1E59-3888-7547830EFB34}"/>
              </a:ext>
            </a:extLst>
          </p:cNvPr>
          <p:cNvSpPr txBox="1"/>
          <p:nvPr/>
        </p:nvSpPr>
        <p:spPr>
          <a:xfrm>
            <a:off x="2244725" y="1105584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کاربران منتظرن... و منتظر...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850C57-0307-A435-C030-D2A5A46EDB02}"/>
              </a:ext>
            </a:extLst>
          </p:cNvPr>
          <p:cNvSpPr/>
          <p:nvPr/>
        </p:nvSpPr>
        <p:spPr>
          <a:xfrm>
            <a:off x="2181225" y="2372995"/>
            <a:ext cx="5410200" cy="2552700"/>
          </a:xfrm>
          <a:prstGeom prst="round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8F7CE-E73A-0ECA-A89B-29DB56A1DD4F}"/>
              </a:ext>
            </a:extLst>
          </p:cNvPr>
          <p:cNvSpPr txBox="1"/>
          <p:nvPr/>
        </p:nvSpPr>
        <p:spPr>
          <a:xfrm>
            <a:off x="2651125" y="2656114"/>
            <a:ext cx="4470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کاربران همیشه سوال دارن: «چطور محصول رو برگردونم؟» «حساب کاربری چطور فعال می‌شه؟»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منتظر موندن برای پاسخ پشتیبان = تجربه کاربری بد 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فشار روی تیم پشتیبانی = هزینه بالا 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نتیجه؟</a:t>
            </a:r>
            <a:r>
              <a:rPr lang="fa-IR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 </a:t>
            </a: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کاربر خسته می‌شه و سایت رو ترک می‌کنه.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</p:txBody>
      </p:sp>
      <p:sp>
        <p:nvSpPr>
          <p:cNvPr id="6" name="Rectangle: Rounded Corners 5">
            <a:hlinkClick r:id="rId10" action="ppaction://hlinksldjump"/>
            <a:extLst>
              <a:ext uri="{FF2B5EF4-FFF2-40B4-BE49-F238E27FC236}">
                <a16:creationId xmlns:a16="http://schemas.microsoft.com/office/drawing/2014/main" id="{0DB69460-2791-C6E2-CA92-591C8918A820}"/>
              </a:ext>
            </a:extLst>
          </p:cNvPr>
          <p:cNvSpPr/>
          <p:nvPr/>
        </p:nvSpPr>
        <p:spPr>
          <a:xfrm>
            <a:off x="21812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hlinkClick r:id="rId11" action="ppaction://hlinksldjump"/>
            <a:extLst>
              <a:ext uri="{FF2B5EF4-FFF2-40B4-BE49-F238E27FC236}">
                <a16:creationId xmlns:a16="http://schemas.microsoft.com/office/drawing/2014/main" id="{D30748FA-B34E-A9B6-B633-A756A423A7D1}"/>
              </a:ext>
            </a:extLst>
          </p:cNvPr>
          <p:cNvSpPr/>
          <p:nvPr/>
        </p:nvSpPr>
        <p:spPr>
          <a:xfrm>
            <a:off x="36607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hlinkClick r:id="rId12" action="ppaction://hlinksldjump"/>
            <a:extLst>
              <a:ext uri="{FF2B5EF4-FFF2-40B4-BE49-F238E27FC236}">
                <a16:creationId xmlns:a16="http://schemas.microsoft.com/office/drawing/2014/main" id="{2C4621EA-2ACC-73D0-8AE9-C11631C53D3B}"/>
              </a:ext>
            </a:extLst>
          </p:cNvPr>
          <p:cNvSpPr/>
          <p:nvPr/>
        </p:nvSpPr>
        <p:spPr>
          <a:xfrm>
            <a:off x="51403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hlinkClick r:id="rId13" action="ppaction://hlinksldjump"/>
            <a:extLst>
              <a:ext uri="{FF2B5EF4-FFF2-40B4-BE49-F238E27FC236}">
                <a16:creationId xmlns:a16="http://schemas.microsoft.com/office/drawing/2014/main" id="{ADE92802-D913-3DCA-0EA7-43D9AC43BF36}"/>
              </a:ext>
            </a:extLst>
          </p:cNvPr>
          <p:cNvSpPr/>
          <p:nvPr/>
        </p:nvSpPr>
        <p:spPr>
          <a:xfrm>
            <a:off x="66198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6A904A-B4D0-69D0-9779-58E12EAB8AA9}"/>
              </a:ext>
            </a:extLst>
          </p:cNvPr>
          <p:cNvCxnSpPr/>
          <p:nvPr/>
        </p:nvCxnSpPr>
        <p:spPr>
          <a:xfrm>
            <a:off x="0" y="1428750"/>
            <a:ext cx="96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8B6C6F-8692-9BA6-E4AA-F7945D4EE9B3}"/>
              </a:ext>
            </a:extLst>
          </p:cNvPr>
          <p:cNvSpPr txBox="1"/>
          <p:nvPr/>
        </p:nvSpPr>
        <p:spPr>
          <a:xfrm rot="16200000">
            <a:off x="-650524" y="3216724"/>
            <a:ext cx="341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>
                    <a:lumMod val="85000"/>
                    <a:alpha val="50000"/>
                  </a:schemeClr>
                </a:solidFill>
                <a:latin typeface="Inter 18pt Black" panose="02000503000000020004" pitchFamily="2" charset="0"/>
                <a:ea typeface="Inter 18pt Black" panose="02000503000000020004" pitchFamily="2" charset="0"/>
              </a:rPr>
              <a:t>DIGICHAT</a:t>
            </a:r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70E01F6D-2905-7E69-3226-E703DAED3EA6}"/>
              </a:ext>
            </a:extLst>
          </p:cNvPr>
          <p:cNvSpPr txBox="1"/>
          <p:nvPr/>
        </p:nvSpPr>
        <p:spPr>
          <a:xfrm>
            <a:off x="218122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01</a:t>
            </a:r>
          </a:p>
        </p:txBody>
      </p:sp>
      <p:sp>
        <p:nvSpPr>
          <p:cNvPr id="17" name="TextBox 16">
            <a:hlinkClick r:id="rId11" action="ppaction://hlinksldjump"/>
            <a:extLst>
              <a:ext uri="{FF2B5EF4-FFF2-40B4-BE49-F238E27FC236}">
                <a16:creationId xmlns:a16="http://schemas.microsoft.com/office/drawing/2014/main" id="{76F624EA-1546-E678-E6FF-48A9721BD93A}"/>
              </a:ext>
            </a:extLst>
          </p:cNvPr>
          <p:cNvSpPr txBox="1"/>
          <p:nvPr/>
        </p:nvSpPr>
        <p:spPr>
          <a:xfrm>
            <a:off x="3654953" y="5259391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hlinkClick r:id="rId11" action="ppaction://hlinksldjump"/>
              </a:rPr>
              <a:t>02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sp>
        <p:nvSpPr>
          <p:cNvPr id="19" name="TextBox 18">
            <a:hlinkClick r:id="rId12" action="ppaction://hlinksldjump"/>
            <a:extLst>
              <a:ext uri="{FF2B5EF4-FFF2-40B4-BE49-F238E27FC236}">
                <a16:creationId xmlns:a16="http://schemas.microsoft.com/office/drawing/2014/main" id="{CB63847E-840A-7137-F965-B4BAFAE73225}"/>
              </a:ext>
            </a:extLst>
          </p:cNvPr>
          <p:cNvSpPr txBox="1"/>
          <p:nvPr/>
        </p:nvSpPr>
        <p:spPr>
          <a:xfrm>
            <a:off x="512868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03</a:t>
            </a:r>
          </a:p>
        </p:txBody>
      </p:sp>
      <p:sp>
        <p:nvSpPr>
          <p:cNvPr id="21" name="TextBox 20">
            <a:hlinkClick r:id="rId13" action="ppaction://hlinksldjump"/>
            <a:extLst>
              <a:ext uri="{FF2B5EF4-FFF2-40B4-BE49-F238E27FC236}">
                <a16:creationId xmlns:a16="http://schemas.microsoft.com/office/drawing/2014/main" id="{AEEB94A4-1BB9-7113-080A-AB847A49EE07}"/>
              </a:ext>
            </a:extLst>
          </p:cNvPr>
          <p:cNvSpPr txBox="1"/>
          <p:nvPr/>
        </p:nvSpPr>
        <p:spPr>
          <a:xfrm>
            <a:off x="660241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04</a:t>
            </a:r>
          </a:p>
        </p:txBody>
      </p:sp>
      <p:pic>
        <p:nvPicPr>
          <p:cNvPr id="28" name="Picture Placeholder 27">
            <a:hlinkClick r:id="rId13" action="ppaction://hlinksldjump"/>
            <a:extLst>
              <a:ext uri="{FF2B5EF4-FFF2-40B4-BE49-F238E27FC236}">
                <a16:creationId xmlns:a16="http://schemas.microsoft.com/office/drawing/2014/main" id="{DD83D812-C4ED-FBFD-8145-87EDBB646C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r="15843"/>
          <a:stretch/>
        </p:blipFill>
        <p:spPr/>
      </p:pic>
      <p:pic>
        <p:nvPicPr>
          <p:cNvPr id="26" name="Picture Placeholder 25">
            <a:hlinkClick r:id="rId12" action="ppaction://hlinksldjump"/>
            <a:extLst>
              <a:ext uri="{FF2B5EF4-FFF2-40B4-BE49-F238E27FC236}">
                <a16:creationId xmlns:a16="http://schemas.microsoft.com/office/drawing/2014/main" id="{66BD8627-BFBB-57B4-9ECA-8F82D80B7A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/>
      </p:pic>
      <p:pic>
        <p:nvPicPr>
          <p:cNvPr id="22" name="Picture Placeholder 21">
            <a:hlinkClick r:id="rId11" action="ppaction://hlinksldjump"/>
            <a:extLst>
              <a:ext uri="{FF2B5EF4-FFF2-40B4-BE49-F238E27FC236}">
                <a16:creationId xmlns:a16="http://schemas.microsoft.com/office/drawing/2014/main" id="{7686B4B4-EEF7-E67A-4521-88736DC691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r="16685"/>
          <a:stretch/>
        </p:blipFill>
        <p:spPr/>
      </p:pic>
      <p:pic>
        <p:nvPicPr>
          <p:cNvPr id="14" name="Picture Placeholder 13" descr="A white robot with blue eyes and a computer&#10;&#10;AI-generated content may be incorrect.">
            <a:hlinkClick r:id="rId10" action="ppaction://hlinksldjump"/>
            <a:extLst>
              <a:ext uri="{FF2B5EF4-FFF2-40B4-BE49-F238E27FC236}">
                <a16:creationId xmlns:a16="http://schemas.microsoft.com/office/drawing/2014/main" id="{5E464F67-A262-B07A-ADBD-7D07DA9AFB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06979D-3C49-D91A-FBC2-C95A607A6EE0}"/>
              </a:ext>
            </a:extLst>
          </p:cNvPr>
          <p:cNvSpPr/>
          <p:nvPr/>
        </p:nvSpPr>
        <p:spPr>
          <a:xfrm>
            <a:off x="0" y="-6860698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ACCE-8CAF-3588-5A64-0173B902B50E}"/>
              </a:ext>
            </a:extLst>
          </p:cNvPr>
          <p:cNvSpPr/>
          <p:nvPr/>
        </p:nvSpPr>
        <p:spPr>
          <a:xfrm>
            <a:off x="31750" y="6855302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9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E30D-3BA6-CC97-49F1-D1B2DD181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purple and green blot">
            <a:extLst>
              <a:ext uri="{FF2B5EF4-FFF2-40B4-BE49-F238E27FC236}">
                <a16:creationId xmlns:a16="http://schemas.microsoft.com/office/drawing/2014/main" id="{69BE255D-9B64-8045-C033-2A4614711C4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2A8505B-16DD-A3C2-FE1B-4BEC614BDE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Placeholder 28" descr="A white robot with blue eyes and a computer">
            <a:extLst>
              <a:ext uri="{FF2B5EF4-FFF2-40B4-BE49-F238E27FC236}">
                <a16:creationId xmlns:a16="http://schemas.microsoft.com/office/drawing/2014/main" id="{DAAC7529-4F38-4F3D-E99C-1F25DE650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33"/>
          <a:stretch>
            <a:fillRect/>
          </a:stretch>
        </p:blipFill>
        <p:spPr/>
      </p:pic>
      <p:pic>
        <p:nvPicPr>
          <p:cNvPr id="34" name="Picture Placeholder 33" descr="A white human head made out of blocks">
            <a:extLst>
              <a:ext uri="{FF2B5EF4-FFF2-40B4-BE49-F238E27FC236}">
                <a16:creationId xmlns:a16="http://schemas.microsoft.com/office/drawing/2014/main" id="{9BD35469-4E6B-0FB7-E6D6-2CA154F071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37" name="Picture Placeholder 36" descr="A group of robots in a factory">
            <a:extLst>
              <a:ext uri="{FF2B5EF4-FFF2-40B4-BE49-F238E27FC236}">
                <a16:creationId xmlns:a16="http://schemas.microsoft.com/office/drawing/2014/main" id="{BFFF2BF3-EA55-99AE-E83C-9F4AB64A6D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9" b="8829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1DE40-F8E9-FD5F-BCA3-A6D4A0AB3691}"/>
              </a:ext>
            </a:extLst>
          </p:cNvPr>
          <p:cNvSpPr txBox="1"/>
          <p:nvPr/>
        </p:nvSpPr>
        <p:spPr>
          <a:xfrm>
            <a:off x="2244725" y="1116705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یه مغز دیجیتالی همیشه بیدار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CCA875-875E-9BD3-B9E9-45DA2A47A64B}"/>
              </a:ext>
            </a:extLst>
          </p:cNvPr>
          <p:cNvSpPr/>
          <p:nvPr/>
        </p:nvSpPr>
        <p:spPr>
          <a:xfrm>
            <a:off x="2181225" y="2372995"/>
            <a:ext cx="5410200" cy="2552700"/>
          </a:xfrm>
          <a:prstGeom prst="round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A583A-0E2D-D170-AC38-13E0DBCE81C5}"/>
              </a:ext>
            </a:extLst>
          </p:cNvPr>
          <p:cNvSpPr txBox="1"/>
          <p:nvPr/>
        </p:nvSpPr>
        <p:spPr>
          <a:xfrm>
            <a:off x="2501900" y="1717071"/>
            <a:ext cx="476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یک پشتیبان دیجیتال که ۲۴ ساعته کار می‌کنه، بدون خستگی و بدون وقفه</a:t>
            </a:r>
            <a:endParaRPr lang="en-US" sz="14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899FD-E69F-D635-868D-189B798E1913}"/>
              </a:ext>
            </a:extLst>
          </p:cNvPr>
          <p:cNvSpPr txBox="1"/>
          <p:nvPr/>
        </p:nvSpPr>
        <p:spPr>
          <a:xfrm>
            <a:off x="2617788" y="2428726"/>
            <a:ext cx="4470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جمع‌آوری تمام سوالات متداول سایت.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ساخت یه دیتاست کامل و دقیق.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استفاده از هوش مصنوعی برای تحلیل سوالات.</a:t>
            </a:r>
            <a:endParaRPr lang="fa-IR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ساخت یه اپلیکیشن که همیشه و آنی جواب می‌ده.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</p:txBody>
      </p:sp>
      <p:sp>
        <p:nvSpPr>
          <p:cNvPr id="6" name="Rectangle: Rounded Corners 5">
            <a:hlinkClick r:id="rId10" action="ppaction://hlinksldjump"/>
            <a:extLst>
              <a:ext uri="{FF2B5EF4-FFF2-40B4-BE49-F238E27FC236}">
                <a16:creationId xmlns:a16="http://schemas.microsoft.com/office/drawing/2014/main" id="{76FD6464-A244-74F6-46F3-1E89520B9A21}"/>
              </a:ext>
            </a:extLst>
          </p:cNvPr>
          <p:cNvSpPr/>
          <p:nvPr/>
        </p:nvSpPr>
        <p:spPr>
          <a:xfrm>
            <a:off x="21812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hlinkClick r:id="rId11" action="ppaction://hlinksldjump"/>
            <a:extLst>
              <a:ext uri="{FF2B5EF4-FFF2-40B4-BE49-F238E27FC236}">
                <a16:creationId xmlns:a16="http://schemas.microsoft.com/office/drawing/2014/main" id="{D1DC544C-D4A5-B1BC-0E52-967393766A3B}"/>
              </a:ext>
            </a:extLst>
          </p:cNvPr>
          <p:cNvSpPr/>
          <p:nvPr/>
        </p:nvSpPr>
        <p:spPr>
          <a:xfrm>
            <a:off x="36607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hlinkClick r:id="rId12" action="ppaction://hlinksldjump"/>
            <a:extLst>
              <a:ext uri="{FF2B5EF4-FFF2-40B4-BE49-F238E27FC236}">
                <a16:creationId xmlns:a16="http://schemas.microsoft.com/office/drawing/2014/main" id="{B33B0BB9-5AC1-50B4-01FA-03922F51E420}"/>
              </a:ext>
            </a:extLst>
          </p:cNvPr>
          <p:cNvSpPr/>
          <p:nvPr/>
        </p:nvSpPr>
        <p:spPr>
          <a:xfrm>
            <a:off x="51403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hlinkClick r:id="rId13" action="ppaction://hlinksldjump"/>
            <a:extLst>
              <a:ext uri="{FF2B5EF4-FFF2-40B4-BE49-F238E27FC236}">
                <a16:creationId xmlns:a16="http://schemas.microsoft.com/office/drawing/2014/main" id="{22033374-2F0A-6788-9FFA-090C3C830DF3}"/>
              </a:ext>
            </a:extLst>
          </p:cNvPr>
          <p:cNvSpPr/>
          <p:nvPr/>
        </p:nvSpPr>
        <p:spPr>
          <a:xfrm>
            <a:off x="66198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95572-013D-0CE3-D12C-F12A795A2366}"/>
              </a:ext>
            </a:extLst>
          </p:cNvPr>
          <p:cNvCxnSpPr/>
          <p:nvPr/>
        </p:nvCxnSpPr>
        <p:spPr>
          <a:xfrm>
            <a:off x="0" y="1428750"/>
            <a:ext cx="96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D2F0E7-B21D-6CD2-DED6-8973AF302E9D}"/>
              </a:ext>
            </a:extLst>
          </p:cNvPr>
          <p:cNvSpPr txBox="1"/>
          <p:nvPr/>
        </p:nvSpPr>
        <p:spPr>
          <a:xfrm rot="16200000">
            <a:off x="-650524" y="3216724"/>
            <a:ext cx="341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>
                    <a:lumMod val="85000"/>
                    <a:alpha val="50000"/>
                  </a:schemeClr>
                </a:solidFill>
                <a:latin typeface="Inter 18pt Black" panose="02000503000000020004" pitchFamily="2" charset="0"/>
                <a:ea typeface="Inter 18pt Black" panose="02000503000000020004" pitchFamily="2" charset="0"/>
              </a:rPr>
              <a:t>DIGICHAT</a:t>
            </a:r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3113AEAB-4C04-EB49-7ABD-2476E5229287}"/>
              </a:ext>
            </a:extLst>
          </p:cNvPr>
          <p:cNvSpPr txBox="1"/>
          <p:nvPr/>
        </p:nvSpPr>
        <p:spPr>
          <a:xfrm>
            <a:off x="218122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01</a:t>
            </a:r>
          </a:p>
        </p:txBody>
      </p:sp>
      <p:sp>
        <p:nvSpPr>
          <p:cNvPr id="17" name="TextBox 16">
            <a:hlinkClick r:id="rId11" action="ppaction://hlinksldjump"/>
            <a:extLst>
              <a:ext uri="{FF2B5EF4-FFF2-40B4-BE49-F238E27FC236}">
                <a16:creationId xmlns:a16="http://schemas.microsoft.com/office/drawing/2014/main" id="{9D453BE9-646F-C36F-1AC5-6EDFAB141E7F}"/>
              </a:ext>
            </a:extLst>
          </p:cNvPr>
          <p:cNvSpPr txBox="1"/>
          <p:nvPr/>
        </p:nvSpPr>
        <p:spPr>
          <a:xfrm>
            <a:off x="365495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02</a:t>
            </a:r>
          </a:p>
        </p:txBody>
      </p:sp>
      <p:sp>
        <p:nvSpPr>
          <p:cNvPr id="19" name="TextBox 18">
            <a:hlinkClick r:id="rId12" action="ppaction://hlinksldjump"/>
            <a:extLst>
              <a:ext uri="{FF2B5EF4-FFF2-40B4-BE49-F238E27FC236}">
                <a16:creationId xmlns:a16="http://schemas.microsoft.com/office/drawing/2014/main" id="{252F6BCD-6C1B-FCC5-B6EF-72D0575DE3E4}"/>
              </a:ext>
            </a:extLst>
          </p:cNvPr>
          <p:cNvSpPr txBox="1"/>
          <p:nvPr/>
        </p:nvSpPr>
        <p:spPr>
          <a:xfrm>
            <a:off x="5128683" y="5259391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hlinkClick r:id="rId12" action="ppaction://hlinksldjump"/>
              </a:rPr>
              <a:t>03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sp>
        <p:nvSpPr>
          <p:cNvPr id="21" name="TextBox 20">
            <a:hlinkClick r:id="rId13" action="ppaction://hlinksldjump"/>
            <a:extLst>
              <a:ext uri="{FF2B5EF4-FFF2-40B4-BE49-F238E27FC236}">
                <a16:creationId xmlns:a16="http://schemas.microsoft.com/office/drawing/2014/main" id="{30D53075-7264-7B93-C0EB-F8480641E585}"/>
              </a:ext>
            </a:extLst>
          </p:cNvPr>
          <p:cNvSpPr txBox="1"/>
          <p:nvPr/>
        </p:nvSpPr>
        <p:spPr>
          <a:xfrm>
            <a:off x="660241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04</a:t>
            </a:r>
          </a:p>
        </p:txBody>
      </p:sp>
      <p:pic>
        <p:nvPicPr>
          <p:cNvPr id="28" name="Picture Placeholder 27">
            <a:hlinkClick r:id="rId13" action="ppaction://hlinksldjump"/>
            <a:extLst>
              <a:ext uri="{FF2B5EF4-FFF2-40B4-BE49-F238E27FC236}">
                <a16:creationId xmlns:a16="http://schemas.microsoft.com/office/drawing/2014/main" id="{A92F7C72-368F-E77A-F4C0-F5BE6328A6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r="15843"/>
          <a:stretch/>
        </p:blipFill>
        <p:spPr/>
      </p:pic>
      <p:pic>
        <p:nvPicPr>
          <p:cNvPr id="26" name="Picture Placeholder 25">
            <a:hlinkClick r:id="rId12" action="ppaction://hlinksldjump"/>
            <a:extLst>
              <a:ext uri="{FF2B5EF4-FFF2-40B4-BE49-F238E27FC236}">
                <a16:creationId xmlns:a16="http://schemas.microsoft.com/office/drawing/2014/main" id="{F3C45DFE-6FC0-31FA-ABEA-272ABB69EB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/>
      </p:pic>
      <p:pic>
        <p:nvPicPr>
          <p:cNvPr id="22" name="Picture Placeholder 21">
            <a:hlinkClick r:id="rId11" action="ppaction://hlinksldjump"/>
            <a:extLst>
              <a:ext uri="{FF2B5EF4-FFF2-40B4-BE49-F238E27FC236}">
                <a16:creationId xmlns:a16="http://schemas.microsoft.com/office/drawing/2014/main" id="{487AF43C-7CCD-1DFC-D64A-B3A68A6F94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/>
      </p:pic>
      <p:pic>
        <p:nvPicPr>
          <p:cNvPr id="14" name="Picture Placeholder 13" descr="A white robot with blue eyes and a computer&#10;&#10;AI-generated content may be incorrect.">
            <a:hlinkClick r:id="rId10" action="ppaction://hlinksldjump"/>
            <a:extLst>
              <a:ext uri="{FF2B5EF4-FFF2-40B4-BE49-F238E27FC236}">
                <a16:creationId xmlns:a16="http://schemas.microsoft.com/office/drawing/2014/main" id="{0D14D955-3489-59D5-5DB2-3FA9505BFE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1147CC-C84D-E84B-4731-8A2B07590E19}"/>
              </a:ext>
            </a:extLst>
          </p:cNvPr>
          <p:cNvSpPr/>
          <p:nvPr/>
        </p:nvSpPr>
        <p:spPr>
          <a:xfrm>
            <a:off x="0" y="-13882545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91D679-42A0-8BD7-FF2E-9A6FCA488CF8}"/>
              </a:ext>
            </a:extLst>
          </p:cNvPr>
          <p:cNvSpPr/>
          <p:nvPr/>
        </p:nvSpPr>
        <p:spPr>
          <a:xfrm>
            <a:off x="0" y="-6897859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815A15-1828-1BDD-CF7B-DE9BECDD0C40}"/>
              </a:ext>
            </a:extLst>
          </p:cNvPr>
          <p:cNvSpPr/>
          <p:nvPr/>
        </p:nvSpPr>
        <p:spPr>
          <a:xfrm>
            <a:off x="0" y="6897859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9D58A-E87A-8A5A-30C1-674BDCE4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9DF6F9C-9CF0-F488-22B0-0C110F60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1016"/>
            <a:ext cx="12192000" cy="6858000"/>
          </a:xfrm>
          <a:prstGeom prst="rect">
            <a:avLst/>
          </a:prstGeom>
        </p:spPr>
      </p:pic>
      <p:pic>
        <p:nvPicPr>
          <p:cNvPr id="24" name="Picture Placeholder 23" descr="A group of robots in a factory">
            <a:extLst>
              <a:ext uri="{FF2B5EF4-FFF2-40B4-BE49-F238E27FC236}">
                <a16:creationId xmlns:a16="http://schemas.microsoft.com/office/drawing/2014/main" id="{BAE1F9C8-E542-E81B-A333-A5D0B9208C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9" b="8829"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FED984-2BA6-9A0D-8B61-12D4F8A8D5E5}"/>
              </a:ext>
            </a:extLst>
          </p:cNvPr>
          <p:cNvSpPr/>
          <p:nvPr/>
        </p:nvSpPr>
        <p:spPr>
          <a:xfrm>
            <a:off x="-15875" y="-2413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 descr="A white robot with blue eyes and a computer">
            <a:extLst>
              <a:ext uri="{FF2B5EF4-FFF2-40B4-BE49-F238E27FC236}">
                <a16:creationId xmlns:a16="http://schemas.microsoft.com/office/drawing/2014/main" id="{2564C027-CC62-479B-AD21-354DD6A9F1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33"/>
          <a:stretch>
            <a:fillRect/>
          </a:stretch>
        </p:blipFill>
        <p:spPr/>
      </p:pic>
      <p:pic>
        <p:nvPicPr>
          <p:cNvPr id="36" name="Picture Placeholder 35" descr="A white human head made out of blocks">
            <a:extLst>
              <a:ext uri="{FF2B5EF4-FFF2-40B4-BE49-F238E27FC236}">
                <a16:creationId xmlns:a16="http://schemas.microsoft.com/office/drawing/2014/main" id="{A543FCBA-A2B0-999C-DC07-1387C0BA99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33" name="Picture Placeholder 32" descr="A purple and green blot">
            <a:extLst>
              <a:ext uri="{FF2B5EF4-FFF2-40B4-BE49-F238E27FC236}">
                <a16:creationId xmlns:a16="http://schemas.microsoft.com/office/drawing/2014/main" id="{8312DB63-46BB-40AD-863E-C3409A38E0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512D7-1D78-B621-677D-AA972F2774A7}"/>
              </a:ext>
            </a:extLst>
          </p:cNvPr>
          <p:cNvSpPr txBox="1"/>
          <p:nvPr/>
        </p:nvSpPr>
        <p:spPr>
          <a:xfrm>
            <a:off x="2097309" y="1260055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چرا این پروژه مهم و کاربردی است؟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B9ED00-2EF3-D325-EE9A-F28144865756}"/>
              </a:ext>
            </a:extLst>
          </p:cNvPr>
          <p:cNvSpPr/>
          <p:nvPr/>
        </p:nvSpPr>
        <p:spPr>
          <a:xfrm>
            <a:off x="2181225" y="2372995"/>
            <a:ext cx="5410200" cy="2552700"/>
          </a:xfrm>
          <a:prstGeom prst="round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F71EA-A422-4DA6-5BE7-9D6B8E91B61F}"/>
              </a:ext>
            </a:extLst>
          </p:cNvPr>
          <p:cNvSpPr txBox="1"/>
          <p:nvPr/>
        </p:nvSpPr>
        <p:spPr>
          <a:xfrm>
            <a:off x="2071264" y="1882563"/>
            <a:ext cx="511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این پروژه یه گام </a:t>
            </a:r>
            <a:r>
              <a:rPr lang="fa-I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عالی</a:t>
            </a:r>
            <a:r>
              <a:rPr lang="ar-S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برای آوردن هوش مصنوعی به تجربه واقعی کاربر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3692C-74DC-891B-999C-2BBE6F3597D8}"/>
              </a:ext>
            </a:extLst>
          </p:cNvPr>
          <p:cNvSpPr txBox="1"/>
          <p:nvPr/>
        </p:nvSpPr>
        <p:spPr>
          <a:xfrm>
            <a:off x="2617788" y="2624590"/>
            <a:ext cx="4470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سرعت پاسخ‌دهی = آنی</a:t>
            </a:r>
            <a:endParaRPr lang="fa-IR" sz="1600" b="1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کاهش هزینه‌ها = کمتر نیاز به نیروی انسانی</a:t>
            </a:r>
            <a:endParaRPr lang="fa-IR" sz="1600" b="1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دقت بالا = پاسخ‌های مرتبط و کاربردی</a:t>
            </a:r>
            <a:endParaRPr lang="fa-IR" sz="1600" b="1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  <a:p>
            <a:pPr marL="171450" indent="-1714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B Yekan" panose="00000400000000000000" pitchFamily="2" charset="-78"/>
              </a:rPr>
              <a:t>قابل توسعه = هر سایتی می‌تونه استفاده کنه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B Yekan" panose="00000400000000000000" pitchFamily="2" charset="-78"/>
            </a:endParaRPr>
          </a:p>
        </p:txBody>
      </p:sp>
      <p:sp>
        <p:nvSpPr>
          <p:cNvPr id="6" name="Rectangle: Rounded Corners 5">
            <a:hlinkClick r:id="rId11" action="ppaction://hlinksldjump"/>
            <a:extLst>
              <a:ext uri="{FF2B5EF4-FFF2-40B4-BE49-F238E27FC236}">
                <a16:creationId xmlns:a16="http://schemas.microsoft.com/office/drawing/2014/main" id="{164CF8E6-13A8-642F-279E-76CAF2D6906F}"/>
              </a:ext>
            </a:extLst>
          </p:cNvPr>
          <p:cNvSpPr/>
          <p:nvPr/>
        </p:nvSpPr>
        <p:spPr>
          <a:xfrm>
            <a:off x="21812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hlinkClick r:id="rId12" action="ppaction://hlinksldjump"/>
            <a:extLst>
              <a:ext uri="{FF2B5EF4-FFF2-40B4-BE49-F238E27FC236}">
                <a16:creationId xmlns:a16="http://schemas.microsoft.com/office/drawing/2014/main" id="{DDB17376-F8F4-D519-001E-43EAE2E38E1C}"/>
              </a:ext>
            </a:extLst>
          </p:cNvPr>
          <p:cNvSpPr/>
          <p:nvPr/>
        </p:nvSpPr>
        <p:spPr>
          <a:xfrm>
            <a:off x="36607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hlinkClick r:id="rId13" action="ppaction://hlinksldjump"/>
            <a:extLst>
              <a:ext uri="{FF2B5EF4-FFF2-40B4-BE49-F238E27FC236}">
                <a16:creationId xmlns:a16="http://schemas.microsoft.com/office/drawing/2014/main" id="{59EE75D8-8F7C-D2E9-6EA5-72BB30BEC39D}"/>
              </a:ext>
            </a:extLst>
          </p:cNvPr>
          <p:cNvSpPr/>
          <p:nvPr/>
        </p:nvSpPr>
        <p:spPr>
          <a:xfrm>
            <a:off x="514032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hlinkClick r:id="rId14" action="ppaction://hlinksldjump"/>
            <a:extLst>
              <a:ext uri="{FF2B5EF4-FFF2-40B4-BE49-F238E27FC236}">
                <a16:creationId xmlns:a16="http://schemas.microsoft.com/office/drawing/2014/main" id="{0D4B8EEA-5F26-2A9D-550E-C41B61AD1B4A}"/>
              </a:ext>
            </a:extLst>
          </p:cNvPr>
          <p:cNvSpPr/>
          <p:nvPr/>
        </p:nvSpPr>
        <p:spPr>
          <a:xfrm>
            <a:off x="6619875" y="5132705"/>
            <a:ext cx="971550" cy="570230"/>
          </a:xfrm>
          <a:prstGeom prst="roundRect">
            <a:avLst>
              <a:gd name="adj" fmla="val 28312"/>
            </a:avLst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228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540F3C-55B0-05B3-D99F-714E13ACEC4E}"/>
              </a:ext>
            </a:extLst>
          </p:cNvPr>
          <p:cNvCxnSpPr/>
          <p:nvPr/>
        </p:nvCxnSpPr>
        <p:spPr>
          <a:xfrm>
            <a:off x="0" y="1428750"/>
            <a:ext cx="96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D7174A-3F87-3291-4C4D-02FEF44F7EF3}"/>
              </a:ext>
            </a:extLst>
          </p:cNvPr>
          <p:cNvSpPr txBox="1"/>
          <p:nvPr/>
        </p:nvSpPr>
        <p:spPr>
          <a:xfrm rot="16200000">
            <a:off x="-650524" y="3216724"/>
            <a:ext cx="341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>
                    <a:lumMod val="85000"/>
                    <a:alpha val="50000"/>
                  </a:schemeClr>
                </a:solidFill>
                <a:latin typeface="Inter 18pt Black" panose="02000503000000020004" pitchFamily="2" charset="0"/>
                <a:ea typeface="Inter 18pt Black" panose="02000503000000020004" pitchFamily="2" charset="0"/>
              </a:rPr>
              <a:t>DIGICHAT</a:t>
            </a:r>
          </a:p>
        </p:txBody>
      </p:sp>
      <p:sp>
        <p:nvSpPr>
          <p:cNvPr id="12" name="TextBox 11">
            <a:hlinkClick r:id="rId11" action="ppaction://hlinksldjump"/>
            <a:extLst>
              <a:ext uri="{FF2B5EF4-FFF2-40B4-BE49-F238E27FC236}">
                <a16:creationId xmlns:a16="http://schemas.microsoft.com/office/drawing/2014/main" id="{024DA5A0-C4BD-9F81-2295-0B5A38094CA8}"/>
              </a:ext>
            </a:extLst>
          </p:cNvPr>
          <p:cNvSpPr txBox="1"/>
          <p:nvPr/>
        </p:nvSpPr>
        <p:spPr>
          <a:xfrm>
            <a:off x="218122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01</a:t>
            </a:r>
          </a:p>
        </p:txBody>
      </p: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0B3FC4CF-E664-DEAA-3B49-D804B4A6A9BB}"/>
              </a:ext>
            </a:extLst>
          </p:cNvPr>
          <p:cNvSpPr txBox="1"/>
          <p:nvPr/>
        </p:nvSpPr>
        <p:spPr>
          <a:xfrm>
            <a:off x="365495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02</a:t>
            </a:r>
          </a:p>
        </p:txBody>
      </p:sp>
      <p:sp>
        <p:nvSpPr>
          <p:cNvPr id="14" name="TextBox 13">
            <a:hlinkClick r:id="rId13" action="ppaction://hlinksldjump"/>
            <a:extLst>
              <a:ext uri="{FF2B5EF4-FFF2-40B4-BE49-F238E27FC236}">
                <a16:creationId xmlns:a16="http://schemas.microsoft.com/office/drawing/2014/main" id="{27B76D7D-F527-5E9A-E35D-73B9B81299B3}"/>
              </a:ext>
            </a:extLst>
          </p:cNvPr>
          <p:cNvSpPr txBox="1"/>
          <p:nvPr/>
        </p:nvSpPr>
        <p:spPr>
          <a:xfrm>
            <a:off x="5128683" y="5259391"/>
            <a:ext cx="97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03</a:t>
            </a:r>
          </a:p>
        </p:txBody>
      </p:sp>
      <p:sp>
        <p:nvSpPr>
          <p:cNvPr id="15" name="TextBox 14">
            <a:hlinkClick r:id="rId14" action="ppaction://hlinksldjump"/>
            <a:extLst>
              <a:ext uri="{FF2B5EF4-FFF2-40B4-BE49-F238E27FC236}">
                <a16:creationId xmlns:a16="http://schemas.microsoft.com/office/drawing/2014/main" id="{232589DF-00AF-83BC-8D55-78ADE67564D8}"/>
              </a:ext>
            </a:extLst>
          </p:cNvPr>
          <p:cNvSpPr txBox="1"/>
          <p:nvPr/>
        </p:nvSpPr>
        <p:spPr>
          <a:xfrm>
            <a:off x="6602413" y="5259391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hlinkClick r:id="rId14" action="ppaction://hlinksldjump"/>
              </a:rPr>
              <a:t>04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18" name="Picture Placeholder 17" descr="A white robot with blue eyes and a computer&#10;&#10;AI-generated content may be incorrect.">
            <a:hlinkClick r:id="rId11" action="ppaction://hlinksldjump"/>
            <a:extLst>
              <a:ext uri="{FF2B5EF4-FFF2-40B4-BE49-F238E27FC236}">
                <a16:creationId xmlns:a16="http://schemas.microsoft.com/office/drawing/2014/main" id="{6437726C-93A3-35BE-AA47-956041D99F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pic>
        <p:nvPicPr>
          <p:cNvPr id="20" name="Picture Placeholder 19">
            <a:hlinkClick r:id="rId12" action="ppaction://hlinksldjump"/>
            <a:extLst>
              <a:ext uri="{FF2B5EF4-FFF2-40B4-BE49-F238E27FC236}">
                <a16:creationId xmlns:a16="http://schemas.microsoft.com/office/drawing/2014/main" id="{3A8D19CF-5567-0AA3-4BE2-5B90185020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/>
      </p:pic>
      <p:pic>
        <p:nvPicPr>
          <p:cNvPr id="23" name="Picture Placeholder 22">
            <a:hlinkClick r:id="rId13" action="ppaction://hlinksldjump"/>
            <a:extLst>
              <a:ext uri="{FF2B5EF4-FFF2-40B4-BE49-F238E27FC236}">
                <a16:creationId xmlns:a16="http://schemas.microsoft.com/office/drawing/2014/main" id="{0F11AA94-8F92-BBBB-A5C0-F0497D71E0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/>
      </p:pic>
      <p:pic>
        <p:nvPicPr>
          <p:cNvPr id="26" name="Picture Placeholder 25">
            <a:hlinkClick r:id="rId14" action="ppaction://hlinksldjump"/>
            <a:extLst>
              <a:ext uri="{FF2B5EF4-FFF2-40B4-BE49-F238E27FC236}">
                <a16:creationId xmlns:a16="http://schemas.microsoft.com/office/drawing/2014/main" id="{3BBB2313-D868-5E6F-EF93-B2D7232708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r="15839"/>
          <a:stretch/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B6D956A-0556-963E-15C4-B2B0CDB0DEB6}"/>
              </a:ext>
            </a:extLst>
          </p:cNvPr>
          <p:cNvSpPr/>
          <p:nvPr/>
        </p:nvSpPr>
        <p:spPr>
          <a:xfrm>
            <a:off x="15875" y="-6805295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8A545-9947-4B66-7AC9-2E29120F4A73}"/>
              </a:ext>
            </a:extLst>
          </p:cNvPr>
          <p:cNvSpPr/>
          <p:nvPr/>
        </p:nvSpPr>
        <p:spPr>
          <a:xfrm>
            <a:off x="0" y="-13734866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415FA1-113E-4120-FF69-749DF905C74A}"/>
              </a:ext>
            </a:extLst>
          </p:cNvPr>
          <p:cNvSpPr/>
          <p:nvPr/>
        </p:nvSpPr>
        <p:spPr>
          <a:xfrm>
            <a:off x="0" y="-20536267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9DF5E9-F626-F395-9889-37ECA950ED16}"/>
              </a:ext>
            </a:extLst>
          </p:cNvPr>
          <p:cNvSpPr/>
          <p:nvPr/>
        </p:nvSpPr>
        <p:spPr>
          <a:xfrm>
            <a:off x="0" y="996783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760966-1597-B09F-B445-A37FD23DB7B9}"/>
              </a:ext>
            </a:extLst>
          </p:cNvPr>
          <p:cNvGrpSpPr/>
          <p:nvPr/>
        </p:nvGrpSpPr>
        <p:grpSpPr>
          <a:xfrm>
            <a:off x="2295728" y="13339680"/>
            <a:ext cx="7697820" cy="993666"/>
            <a:chOff x="1887165" y="3371850"/>
            <a:chExt cx="8514946" cy="99366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0B599AD-C046-3A62-386C-D398305F5EFB}"/>
                </a:ext>
              </a:extLst>
            </p:cNvPr>
            <p:cNvSpPr/>
            <p:nvPr/>
          </p:nvSpPr>
          <p:spPr>
            <a:xfrm>
              <a:off x="1887165" y="3371850"/>
              <a:ext cx="8514946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72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76EF74-8B55-73AF-BCB3-6D92F3F0B819}"/>
                </a:ext>
              </a:extLst>
            </p:cNvPr>
            <p:cNvSpPr txBox="1"/>
            <p:nvPr/>
          </p:nvSpPr>
          <p:spPr>
            <a:xfrm>
              <a:off x="1984441" y="3442186"/>
              <a:ext cx="8219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54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nvan" panose="02000503000000000000" pitchFamily="2" charset="-78"/>
                  <a:cs typeface="Onvan" panose="02000503000000000000" pitchFamily="2" charset="-78"/>
                </a:rPr>
                <a:t>مراحـل سـاخـت پـروژه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07203B-433A-AC0C-943C-ABAC46D3E6F1}"/>
              </a:ext>
            </a:extLst>
          </p:cNvPr>
          <p:cNvSpPr txBox="1"/>
          <p:nvPr/>
        </p:nvSpPr>
        <p:spPr>
          <a:xfrm>
            <a:off x="4868391" y="11815786"/>
            <a:ext cx="25524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38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4816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8EC2-0722-BE72-B65D-7F516ADD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2AAF03-E0A7-2AA9-C254-12BE1A35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F153D5-7D52-B5EA-007C-FB93FA5DB7DA}"/>
              </a:ext>
            </a:extLst>
          </p:cNvPr>
          <p:cNvSpPr/>
          <p:nvPr/>
        </p:nvSpPr>
        <p:spPr>
          <a:xfrm>
            <a:off x="0" y="-691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CF96A2-7D50-3CDB-E95A-B75B7D937221}"/>
              </a:ext>
            </a:extLst>
          </p:cNvPr>
          <p:cNvGrpSpPr/>
          <p:nvPr/>
        </p:nvGrpSpPr>
        <p:grpSpPr>
          <a:xfrm>
            <a:off x="2295728" y="3371850"/>
            <a:ext cx="7697820" cy="993666"/>
            <a:chOff x="1887165" y="3371850"/>
            <a:chExt cx="8514946" cy="99366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6212D3-F7BA-0621-05FB-83BBB13C5ADE}"/>
                </a:ext>
              </a:extLst>
            </p:cNvPr>
            <p:cNvSpPr/>
            <p:nvPr/>
          </p:nvSpPr>
          <p:spPr>
            <a:xfrm>
              <a:off x="1887165" y="3371850"/>
              <a:ext cx="8514946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72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AC9E9-012D-F4CD-135F-F3B56DA17474}"/>
                </a:ext>
              </a:extLst>
            </p:cNvPr>
            <p:cNvSpPr txBox="1"/>
            <p:nvPr/>
          </p:nvSpPr>
          <p:spPr>
            <a:xfrm>
              <a:off x="1984441" y="3442186"/>
              <a:ext cx="8219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54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nvan" panose="02000503000000000000" pitchFamily="2" charset="-78"/>
                  <a:cs typeface="Onvan" panose="02000503000000000000" pitchFamily="2" charset="-78"/>
                </a:rPr>
                <a:t>مراحـل سـاخـت پـروژه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9CBF46-A861-D6A2-C069-D489EF61BA79}"/>
              </a:ext>
            </a:extLst>
          </p:cNvPr>
          <p:cNvSpPr txBox="1"/>
          <p:nvPr/>
        </p:nvSpPr>
        <p:spPr>
          <a:xfrm>
            <a:off x="4868391" y="1847956"/>
            <a:ext cx="25524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38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8A8DD-9058-828A-4DB2-8F8BD401DD01}"/>
              </a:ext>
            </a:extLst>
          </p:cNvPr>
          <p:cNvSpPr txBox="1"/>
          <p:nvPr/>
        </p:nvSpPr>
        <p:spPr>
          <a:xfrm>
            <a:off x="1264597" y="-9745813"/>
            <a:ext cx="134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IRAN" panose="020B0606030804020204" pitchFamily="34" charset="-78"/>
                <a:cs typeface="IRAN" panose="020B0606030804020204" pitchFamily="34" charset="-78"/>
              </a:rPr>
              <a:t>داده سـازی</a:t>
            </a:r>
            <a:endParaRPr lang="en-US" sz="2000" b="1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C995-937E-CA7C-FD47-D5569ABCFBF7}"/>
              </a:ext>
            </a:extLst>
          </p:cNvPr>
          <p:cNvSpPr txBox="1"/>
          <p:nvPr/>
        </p:nvSpPr>
        <p:spPr>
          <a:xfrm>
            <a:off x="739303" y="-12971480"/>
            <a:ext cx="23930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در این مرحله، داده های متنی مختلف از منابع 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گ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وناگون جمع آوری و به صورت یکپارچه در یک مجموعه داده واحد قرار می گیرد.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5FB3E-89A6-A6F7-2131-1AF004908F47}"/>
              </a:ext>
            </a:extLst>
          </p:cNvPr>
          <p:cNvSpPr txBox="1"/>
          <p:nvPr/>
        </p:nvSpPr>
        <p:spPr>
          <a:xfrm>
            <a:off x="5256178" y="17756464"/>
            <a:ext cx="167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IRAN" panose="020B0606030804020204" pitchFamily="34" charset="-78"/>
                <a:cs typeface="IRAN" panose="020B0606030804020204" pitchFamily="34" charset="-78"/>
              </a:rPr>
              <a:t>پیـش پـردازش</a:t>
            </a:r>
            <a:endParaRPr lang="en-US" sz="2000" b="1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DB139-7AB6-7630-B730-DA61E9D0A9CB}"/>
              </a:ext>
            </a:extLst>
          </p:cNvPr>
          <p:cNvSpPr txBox="1"/>
          <p:nvPr/>
        </p:nvSpPr>
        <p:spPr>
          <a:xfrm>
            <a:off x="4899498" y="21923630"/>
            <a:ext cx="23930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پیش از اعمال الگوریتم‌های متن کاوی، متن‌ها باید تمیز و آماده‌سازی شوند.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این مرحله شامل حذف نویز، توکن سازی</a:t>
            </a: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و ریشه یابی کلمات می شود.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C0645-4BE2-CE16-0AF5-95631A24C98B}"/>
              </a:ext>
            </a:extLst>
          </p:cNvPr>
          <p:cNvSpPr txBox="1"/>
          <p:nvPr/>
        </p:nvSpPr>
        <p:spPr>
          <a:xfrm>
            <a:off x="9500677" y="-13017208"/>
            <a:ext cx="151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IRAN" panose="020B0606030804020204" pitchFamily="34" charset="-78"/>
                <a:cs typeface="IRAN" panose="020B0606030804020204" pitchFamily="34" charset="-78"/>
              </a:rPr>
              <a:t>تبـدیـل متـن</a:t>
            </a:r>
            <a:endParaRPr lang="en-US" sz="2000" b="1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58275-9111-44C5-6896-7FACF93E4BC7}"/>
              </a:ext>
            </a:extLst>
          </p:cNvPr>
          <p:cNvSpPr txBox="1"/>
          <p:nvPr/>
        </p:nvSpPr>
        <p:spPr>
          <a:xfrm>
            <a:off x="9059693" y="-16239285"/>
            <a:ext cx="2393004" cy="117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پس از پیش‌پردازش، متن باید به فرمتی مناسب برای تحلیل تبدیل شود. تکنیک‌های رایج تبدیل متن شامل </a:t>
            </a:r>
            <a:r>
              <a:rPr lang="en-US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BOW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،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TF-IDF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و... می باشد.</a:t>
            </a:r>
            <a:endParaRPr lang="en-US" sz="1200" b="1" dirty="0">
              <a:solidFill>
                <a:srgbClr val="616775"/>
              </a:solidFill>
              <a:effectLst/>
              <a:ea typeface="Aptos" panose="020B0004020202020204" pitchFamily="34" charset="0"/>
              <a:cs typeface="IRAN" panose="020B0606030804020204" pitchFamily="34" charset="-7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CE970B-B808-25B2-D22F-1F9FA13828FB}"/>
              </a:ext>
            </a:extLst>
          </p:cNvPr>
          <p:cNvCxnSpPr>
            <a:cxnSpLocks/>
          </p:cNvCxnSpPr>
          <p:nvPr/>
        </p:nvCxnSpPr>
        <p:spPr>
          <a:xfrm>
            <a:off x="13091264" y="3429000"/>
            <a:ext cx="10058400" cy="0"/>
          </a:xfrm>
          <a:prstGeom prst="line">
            <a:avLst/>
          </a:prstGeom>
          <a:ln w="22225">
            <a:solidFill>
              <a:srgbClr val="2123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6894C-F34A-F14B-B0A0-934A8282C8ED}"/>
              </a:ext>
            </a:extLst>
          </p:cNvPr>
          <p:cNvGrpSpPr/>
          <p:nvPr/>
        </p:nvGrpSpPr>
        <p:grpSpPr>
          <a:xfrm>
            <a:off x="13893149" y="3076956"/>
            <a:ext cx="704088" cy="704088"/>
            <a:chOff x="1838528" y="1429966"/>
            <a:chExt cx="704088" cy="7040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A1DC124-2A24-CFD2-FB54-2C02AAE42EAD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EEB405-9743-BBA9-21D4-CDA918F57A9C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10B9D7-3E42-2354-E56C-EDB280D53B7D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LT Pro Bold" panose="020B0804020202020204" pitchFamily="34" charset="0"/>
                </a:rPr>
                <a:t>1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A7A7A8-F01A-DB53-B57A-445D888AC4CF}"/>
              </a:ext>
            </a:extLst>
          </p:cNvPr>
          <p:cNvGrpSpPr/>
          <p:nvPr/>
        </p:nvGrpSpPr>
        <p:grpSpPr>
          <a:xfrm>
            <a:off x="32670966" y="3076956"/>
            <a:ext cx="704088" cy="704088"/>
            <a:chOff x="1838528" y="1429966"/>
            <a:chExt cx="704088" cy="7040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F190551-E6B8-C07F-A554-428BBE70A032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B5BE42-0679-4693-2015-CB5BA770BEEB}"/>
                </a:ext>
              </a:extLst>
            </p:cNvPr>
            <p:cNvSpPr/>
            <p:nvPr/>
          </p:nvSpPr>
          <p:spPr>
            <a:xfrm>
              <a:off x="1905487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961ED3-451E-1A39-B96F-111DDC951D1E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b="1" dirty="0">
                  <a:latin typeface="AvenirNext LT Pro Bold" panose="020B0804020202020204" pitchFamily="34" charset="0"/>
                </a:rPr>
                <a:t>3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BF6005-DE18-7CC5-04AE-73A899B88CE3}"/>
              </a:ext>
            </a:extLst>
          </p:cNvPr>
          <p:cNvGrpSpPr/>
          <p:nvPr/>
        </p:nvGrpSpPr>
        <p:grpSpPr>
          <a:xfrm>
            <a:off x="23004914" y="3076956"/>
            <a:ext cx="704088" cy="704088"/>
            <a:chOff x="1838528" y="1429966"/>
            <a:chExt cx="704088" cy="7040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AC0622-0B13-DA9B-ED5C-7B36A1589096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D66D62-7832-861A-7D00-E66ECC8334E0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9EBF2D-8A42-36D6-45AE-8111FCEE9357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LT Pro Bold" panose="020B0804020202020204" pitchFamily="34" charset="0"/>
                </a:rPr>
                <a:t>2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63C3A4-C5DB-706A-FF1C-60C517FDF6FF}"/>
              </a:ext>
            </a:extLst>
          </p:cNvPr>
          <p:cNvSpPr txBox="1"/>
          <p:nvPr/>
        </p:nvSpPr>
        <p:spPr>
          <a:xfrm>
            <a:off x="268318" y="-2943313"/>
            <a:ext cx="23930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در این مرحله، داده های 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مربوط به سوالات متداول به همراه پاسخ های آنها 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از سایت رسمی دیحیکالا جمع آوری و به صورت یکپارچه در مجموعه داده نخست قرار می گیرد.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CD6FA-927B-F2AE-DED4-FFBA89385584}"/>
              </a:ext>
            </a:extLst>
          </p:cNvPr>
          <p:cNvSpPr txBox="1"/>
          <p:nvPr/>
        </p:nvSpPr>
        <p:spPr>
          <a:xfrm>
            <a:off x="9062304" y="-2950223"/>
            <a:ext cx="23930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پس از پیش‌پردازش، متن باید به فرمتی مناسب برای تحلیل تبدیل شود. تکنیک‌های رایج تبدیل متن شامل </a:t>
            </a:r>
            <a:r>
              <a:rPr lang="en-US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BOW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،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TF-IDF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،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Embedding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و ... می باشد.</a:t>
            </a:r>
            <a:endParaRPr lang="en-US" sz="1200" b="1" dirty="0">
              <a:solidFill>
                <a:srgbClr val="616775"/>
              </a:solidFill>
              <a:effectLst/>
              <a:ea typeface="Aptos" panose="020B0004020202020204" pitchFamily="34" charset="0"/>
              <a:cs typeface="IRAN" panose="020B0606030804020204" pitchFamily="34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998DE8-E249-E233-A56C-86D2AE8EF308}"/>
              </a:ext>
            </a:extLst>
          </p:cNvPr>
          <p:cNvSpPr txBox="1"/>
          <p:nvPr/>
        </p:nvSpPr>
        <p:spPr>
          <a:xfrm>
            <a:off x="4899498" y="8844408"/>
            <a:ext cx="23930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پیش از اعمال الگوریتم‌های متن کاوی، متن‌ها باید تمیز و آماده‌سازی شوند.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این مرحله شامل حذف نویز، توکن سازی</a:t>
            </a: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و ریشه یابی کلمات می شود.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902C62-69C6-B0BF-18D2-3E3F504CC6A1}"/>
              </a:ext>
            </a:extLst>
          </p:cNvPr>
          <p:cNvSpPr txBox="1"/>
          <p:nvPr/>
        </p:nvSpPr>
        <p:spPr>
          <a:xfrm>
            <a:off x="5256178" y="7971934"/>
            <a:ext cx="167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پیـش پـردازش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F6593-67B9-3114-216C-A26D3FD14B3C}"/>
              </a:ext>
            </a:extLst>
          </p:cNvPr>
          <p:cNvSpPr txBox="1"/>
          <p:nvPr/>
        </p:nvSpPr>
        <p:spPr>
          <a:xfrm>
            <a:off x="530964" y="-3546933"/>
            <a:ext cx="213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 جمـع ‌آوری داده‌هـا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0F7C9-7558-801F-94CB-09E211E0E461}"/>
              </a:ext>
            </a:extLst>
          </p:cNvPr>
          <p:cNvSpPr txBox="1"/>
          <p:nvPr/>
        </p:nvSpPr>
        <p:spPr>
          <a:xfrm>
            <a:off x="9500677" y="-3546933"/>
            <a:ext cx="151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تبـدیـل متـن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80128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433C-D181-7A51-8CEB-CFE671C6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DD838B-B1E2-B7D7-8E7C-D7D6472A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711A48-BC67-5A3F-EA74-24239C6176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92A357-128D-20B3-6254-F35BADE161E5}"/>
              </a:ext>
            </a:extLst>
          </p:cNvPr>
          <p:cNvGrpSpPr/>
          <p:nvPr/>
        </p:nvGrpSpPr>
        <p:grpSpPr>
          <a:xfrm>
            <a:off x="4562273" y="665730"/>
            <a:ext cx="3067454" cy="409942"/>
            <a:chOff x="1887165" y="3371850"/>
            <a:chExt cx="8514946" cy="9956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30519C5-2120-5792-CC0F-FFD8F210278E}"/>
                </a:ext>
              </a:extLst>
            </p:cNvPr>
            <p:cNvSpPr/>
            <p:nvPr/>
          </p:nvSpPr>
          <p:spPr>
            <a:xfrm>
              <a:off x="1887165" y="3371850"/>
              <a:ext cx="8514946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72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A3B72-33C1-8AEE-EB9E-4C9D4FBF1BF0}"/>
                </a:ext>
              </a:extLst>
            </p:cNvPr>
            <p:cNvSpPr txBox="1"/>
            <p:nvPr/>
          </p:nvSpPr>
          <p:spPr>
            <a:xfrm>
              <a:off x="1984441" y="3395730"/>
              <a:ext cx="8219629" cy="971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nvan" panose="02000503000000000000" pitchFamily="2" charset="-78"/>
                  <a:cs typeface="Onvan" panose="02000503000000000000" pitchFamily="2" charset="-78"/>
                </a:rPr>
                <a:t>مراحـل سـاخـت پـروژه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587C2D-5132-5B4E-A7FE-70CB910D4133}"/>
              </a:ext>
            </a:extLst>
          </p:cNvPr>
          <p:cNvSpPr txBox="1"/>
          <p:nvPr/>
        </p:nvSpPr>
        <p:spPr>
          <a:xfrm>
            <a:off x="5674468" y="178541"/>
            <a:ext cx="84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40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BA7B9-16CB-4174-151A-D622123AA364}"/>
              </a:ext>
            </a:extLst>
          </p:cNvPr>
          <p:cNvSpPr txBox="1"/>
          <p:nvPr/>
        </p:nvSpPr>
        <p:spPr>
          <a:xfrm>
            <a:off x="870625" y="2568608"/>
            <a:ext cx="213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 جمـع ‌آوری داده‌هـا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3CF2C-1B1E-A671-32DF-942405ADDA6E}"/>
              </a:ext>
            </a:extLst>
          </p:cNvPr>
          <p:cNvSpPr txBox="1"/>
          <p:nvPr/>
        </p:nvSpPr>
        <p:spPr>
          <a:xfrm>
            <a:off x="739303" y="1005875"/>
            <a:ext cx="23930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در این مرحله، داده های 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مربوط به سوالات متداول به همراه پاسخ های آنها 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از سایت رسمی دیحیکالا جمع آوری و به صورت یکپارچه در مجموعه داده نخست قرار می گیرد.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4F237-10D3-A51B-07AE-24E1779D7540}"/>
              </a:ext>
            </a:extLst>
          </p:cNvPr>
          <p:cNvSpPr txBox="1"/>
          <p:nvPr/>
        </p:nvSpPr>
        <p:spPr>
          <a:xfrm>
            <a:off x="5256178" y="3893346"/>
            <a:ext cx="167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پیـش پـردازش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2086E-B9F7-6F76-631F-F74EC2AF137D}"/>
              </a:ext>
            </a:extLst>
          </p:cNvPr>
          <p:cNvSpPr txBox="1"/>
          <p:nvPr/>
        </p:nvSpPr>
        <p:spPr>
          <a:xfrm>
            <a:off x="4899498" y="4405758"/>
            <a:ext cx="23930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پیش از اعمال الگوریتم‌های متن کاوی، متن‌ها باید تمیز و آماده‌سازی شوند.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این مرحله شامل حذف نویز، توکن سازی</a:t>
            </a:r>
            <a:r>
              <a:rPr lang="ar-SA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 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و ریشه یابی کلمات می شود.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1FB7D4-BECE-69FE-66D3-152013A656EF}"/>
              </a:ext>
            </a:extLst>
          </p:cNvPr>
          <p:cNvSpPr txBox="1"/>
          <p:nvPr/>
        </p:nvSpPr>
        <p:spPr>
          <a:xfrm>
            <a:off x="9500677" y="2569404"/>
            <a:ext cx="151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تبـدیـل متـن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F1C59-D1AF-95BF-2E5A-EF14C7EB5797}"/>
              </a:ext>
            </a:extLst>
          </p:cNvPr>
          <p:cNvSpPr txBox="1"/>
          <p:nvPr/>
        </p:nvSpPr>
        <p:spPr>
          <a:xfrm>
            <a:off x="9062304" y="1017493"/>
            <a:ext cx="23930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پس از پیش‌پردازش، متن باید به فرمتی مناسب برای تحلیل تبدیل شود. تکنیک‌های رایج تبدیل متن شامل </a:t>
            </a:r>
            <a:r>
              <a:rPr lang="en-US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BOW</a:t>
            </a: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،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TF-IDF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،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Embedding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و ... می باشد.</a:t>
            </a:r>
            <a:endParaRPr lang="en-US" sz="1200" b="1" dirty="0">
              <a:solidFill>
                <a:srgbClr val="616775"/>
              </a:solidFill>
              <a:effectLst/>
              <a:ea typeface="Aptos" panose="020B0004020202020204" pitchFamily="34" charset="0"/>
              <a:cs typeface="IRAN" panose="020B0606030804020204" pitchFamily="34" charset="-7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6F8231-A1CF-2520-1B1D-7E5D0D9C0281}"/>
              </a:ext>
            </a:extLst>
          </p:cNvPr>
          <p:cNvCxnSpPr>
            <a:cxnSpLocks/>
          </p:cNvCxnSpPr>
          <p:nvPr/>
        </p:nvCxnSpPr>
        <p:spPr>
          <a:xfrm>
            <a:off x="2287848" y="3429000"/>
            <a:ext cx="10058400" cy="0"/>
          </a:xfrm>
          <a:prstGeom prst="line">
            <a:avLst/>
          </a:prstGeom>
          <a:ln w="22225">
            <a:solidFill>
              <a:srgbClr val="2123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D7379A-1C76-0D70-D9AC-693D30985BCD}"/>
              </a:ext>
            </a:extLst>
          </p:cNvPr>
          <p:cNvGrpSpPr/>
          <p:nvPr/>
        </p:nvGrpSpPr>
        <p:grpSpPr>
          <a:xfrm>
            <a:off x="1583760" y="3076956"/>
            <a:ext cx="704088" cy="704088"/>
            <a:chOff x="1838528" y="1429966"/>
            <a:chExt cx="704088" cy="7040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DF5F601-0124-784E-D281-5DA611813C06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2DFCBE-7479-28FE-24D0-ABF3B0360EDE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B28B5-0BBF-B120-32C2-69A951B9352B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LT Pro Bold" panose="020B0804020202020204" pitchFamily="34" charset="0"/>
                </a:rPr>
                <a:t>1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D656A-5729-BD01-6C75-56D7D9AC84CD}"/>
              </a:ext>
            </a:extLst>
          </p:cNvPr>
          <p:cNvGrpSpPr/>
          <p:nvPr/>
        </p:nvGrpSpPr>
        <p:grpSpPr>
          <a:xfrm>
            <a:off x="9904150" y="3076956"/>
            <a:ext cx="704088" cy="704088"/>
            <a:chOff x="1838528" y="1429966"/>
            <a:chExt cx="704088" cy="7040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B24D51-795D-9541-EA5A-CE6EB5C8ECD3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361921-0DE7-761F-3666-9FABCCB43517}"/>
                </a:ext>
              </a:extLst>
            </p:cNvPr>
            <p:cNvSpPr/>
            <p:nvPr/>
          </p:nvSpPr>
          <p:spPr>
            <a:xfrm>
              <a:off x="1905487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135ED-ECDB-B2AF-EBC9-65C5D885873B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b="1" dirty="0">
                  <a:latin typeface="AvenirNext LT Pro Bold" panose="020B0804020202020204" pitchFamily="34" charset="0"/>
                </a:rPr>
                <a:t>3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4F13A6-3C42-1109-AB50-4C811C9C28EE}"/>
              </a:ext>
            </a:extLst>
          </p:cNvPr>
          <p:cNvGrpSpPr/>
          <p:nvPr/>
        </p:nvGrpSpPr>
        <p:grpSpPr>
          <a:xfrm>
            <a:off x="5743956" y="3076956"/>
            <a:ext cx="704088" cy="704088"/>
            <a:chOff x="1838528" y="1429966"/>
            <a:chExt cx="704088" cy="70408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ADF802-D589-FABB-86A5-050528D4428B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1214B1E-5F72-3CD3-C174-5E10DDCE1D3C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A86A7B-27C8-D725-4B5D-04016041C2CB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LT Pro Bold" panose="020B0804020202020204" pitchFamily="34" charset="0"/>
                </a:rPr>
                <a:t>2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61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253A8-5E53-B82C-B05E-594B4F148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7133B4-3499-C74F-D769-302FFD40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B24106-3182-742B-D1CA-A1AAA6B3A2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F8A347-9E05-9C90-7BA4-9F40F977024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9904152" cy="0"/>
          </a:xfrm>
          <a:prstGeom prst="line">
            <a:avLst/>
          </a:prstGeom>
          <a:ln w="22225">
            <a:solidFill>
              <a:srgbClr val="2123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564EF-1552-F855-1919-102B62DA9304}"/>
              </a:ext>
            </a:extLst>
          </p:cNvPr>
          <p:cNvGrpSpPr/>
          <p:nvPr/>
        </p:nvGrpSpPr>
        <p:grpSpPr>
          <a:xfrm>
            <a:off x="1700880" y="3076956"/>
            <a:ext cx="704088" cy="704088"/>
            <a:chOff x="1838528" y="1429966"/>
            <a:chExt cx="704088" cy="7040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9DF118-7C60-4DD9-9922-5064F9EDC18B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1BD69C-4181-7B63-9558-0E6A0E34C5DE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540BDD-9F42-8B67-657E-6C2EED07BBE7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b="1" dirty="0">
                  <a:latin typeface="AvenirNext LT Pro Bold" panose="020B0804020202020204" pitchFamily="34" charset="0"/>
                </a:rPr>
                <a:t>4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A84198-FC54-5532-4A1D-7291E6DF8F6A}"/>
              </a:ext>
            </a:extLst>
          </p:cNvPr>
          <p:cNvSpPr txBox="1"/>
          <p:nvPr/>
        </p:nvSpPr>
        <p:spPr>
          <a:xfrm>
            <a:off x="1280054" y="3893346"/>
            <a:ext cx="154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Onvan" panose="02000503000000000000" pitchFamily="2" charset="-78"/>
                <a:cs typeface="Onvan" panose="02000503000000000000" pitchFamily="2" charset="-78"/>
              </a:rPr>
              <a:t>مـدلسـازی</a:t>
            </a:r>
            <a:endParaRPr lang="en-US" sz="2000" b="1" dirty="0"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54ECE-FD85-AF26-2D24-5AA8EEE47B39}"/>
              </a:ext>
            </a:extLst>
          </p:cNvPr>
          <p:cNvSpPr txBox="1"/>
          <p:nvPr/>
        </p:nvSpPr>
        <p:spPr>
          <a:xfrm>
            <a:off x="856423" y="4405757"/>
            <a:ext cx="23930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در این مرحله، 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با استفاده از مدل از پیش آمورزش دیده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Bert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شروع به مدلسازی کرده و از روش های پیدا کردن شباهت یابی نظیر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Cosine Similarity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استفاده میکنیم.</a:t>
            </a:r>
            <a:endParaRPr lang="en-US" sz="1200" dirty="0">
              <a:solidFill>
                <a:srgbClr val="6167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A4531-B214-8DF8-C479-82EA6B421474}"/>
              </a:ext>
            </a:extLst>
          </p:cNvPr>
          <p:cNvSpPr txBox="1"/>
          <p:nvPr/>
        </p:nvSpPr>
        <p:spPr>
          <a:xfrm>
            <a:off x="8659109" y="2612611"/>
            <a:ext cx="23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latin typeface="IRAN" panose="020B0606030804020204" pitchFamily="34" charset="-78"/>
                <a:cs typeface="IRAN" panose="020B0606030804020204" pitchFamily="34" charset="-78"/>
              </a:rPr>
              <a:t>سـاخت وب اپلیکیـشن</a:t>
            </a:r>
            <a:endParaRPr lang="en-US" sz="2000" b="1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A5538C-0FA2-696F-976E-0F3419F46954}"/>
              </a:ext>
            </a:extLst>
          </p:cNvPr>
          <p:cNvSpPr txBox="1"/>
          <p:nvPr/>
        </p:nvSpPr>
        <p:spPr>
          <a:xfrm>
            <a:off x="8659109" y="1235312"/>
            <a:ext cx="23930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1200" b="1" dirty="0">
                <a:solidFill>
                  <a:srgbClr val="616775"/>
                </a:solidFill>
                <a:effectLst/>
                <a:ea typeface="Aptos" panose="020B0004020202020204" pitchFamily="34" charset="0"/>
                <a:cs typeface="IRAN" panose="020B0606030804020204" pitchFamily="34" charset="-78"/>
              </a:rPr>
              <a:t>در آخرین مرحله با استفاده از کتابخانه </a:t>
            </a:r>
            <a:r>
              <a:rPr lang="en-US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Streamlit</a:t>
            </a:r>
            <a:r>
              <a:rPr lang="fa-IR" sz="1200" b="1" dirty="0">
                <a:solidFill>
                  <a:srgbClr val="616775"/>
                </a:solidFill>
                <a:ea typeface="Aptos" panose="020B0004020202020204" pitchFamily="34" charset="0"/>
                <a:cs typeface="IRAN" panose="020B0606030804020204" pitchFamily="34" charset="-78"/>
              </a:rPr>
              <a:t> یک وب سرویس ساده طراحی نموده تا بتوانیم نتایج را بهتر با سایر افراد به اشتراک گذاشت.</a:t>
            </a:r>
            <a:endParaRPr lang="en-US" sz="1200" dirty="0">
              <a:solidFill>
                <a:srgbClr val="616775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9A3552-B2A2-C592-14F8-D931B8017443}"/>
              </a:ext>
            </a:extLst>
          </p:cNvPr>
          <p:cNvGrpSpPr/>
          <p:nvPr/>
        </p:nvGrpSpPr>
        <p:grpSpPr>
          <a:xfrm>
            <a:off x="9503567" y="3076956"/>
            <a:ext cx="704088" cy="704088"/>
            <a:chOff x="1838528" y="1429966"/>
            <a:chExt cx="704088" cy="70408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9CFC44-B109-2EF9-DF72-A34EAF328881}"/>
                </a:ext>
              </a:extLst>
            </p:cNvPr>
            <p:cNvSpPr/>
            <p:nvPr/>
          </p:nvSpPr>
          <p:spPr>
            <a:xfrm>
              <a:off x="1838528" y="1429966"/>
              <a:ext cx="704088" cy="7040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2123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90E5F1-FDFE-A4F6-F7B6-B4D9A9F142B9}"/>
                </a:ext>
              </a:extLst>
            </p:cNvPr>
            <p:cNvSpPr/>
            <p:nvPr/>
          </p:nvSpPr>
          <p:spPr>
            <a:xfrm>
              <a:off x="1907108" y="1498546"/>
              <a:ext cx="566928" cy="566928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C0D37-6537-9CA7-3106-AEE6AB20C9F3}"/>
                </a:ext>
              </a:extLst>
            </p:cNvPr>
            <p:cNvSpPr txBox="1"/>
            <p:nvPr/>
          </p:nvSpPr>
          <p:spPr>
            <a:xfrm>
              <a:off x="2020338" y="1581955"/>
              <a:ext cx="340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b="1" dirty="0">
                  <a:latin typeface="AvenirNext LT Pro Bold" panose="020B0804020202020204" pitchFamily="34" charset="0"/>
                </a:rPr>
                <a:t>5</a:t>
              </a:r>
              <a:endParaRPr lang="en-US" sz="2400" b="1" dirty="0">
                <a:latin typeface="AvenirNext LT Pro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4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99058-FEAD-3D0F-9214-E8AE6579D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15859" r="9798"/>
          <a:stretch/>
        </p:blipFill>
        <p:spPr>
          <a:xfrm>
            <a:off x="-50806" y="-1"/>
            <a:ext cx="12242799" cy="8450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05228-EEB5-FF95-16F8-AEBC5E4381F4}"/>
              </a:ext>
            </a:extLst>
          </p:cNvPr>
          <p:cNvSpPr txBox="1"/>
          <p:nvPr/>
        </p:nvSpPr>
        <p:spPr>
          <a:xfrm>
            <a:off x="1416492" y="1240282"/>
            <a:ext cx="935901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سیستم پاس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خ‌دهی ه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وشمند به 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والات مت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داول با استف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اده از </a:t>
            </a:r>
            <a:r>
              <a:rPr lang="en-US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CBCCE-8867-A9F3-8727-050E6F29F045}"/>
              </a:ext>
            </a:extLst>
          </p:cNvPr>
          <p:cNvSpPr txBox="1"/>
          <p:nvPr/>
        </p:nvSpPr>
        <p:spPr>
          <a:xfrm>
            <a:off x="3603570" y="2807765"/>
            <a:ext cx="4934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4000" b="1" dirty="0">
                <a:solidFill>
                  <a:srgbClr val="FEE5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DigiChat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Assistance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90F403-8084-6EA9-7611-1C9324CFB5D1}"/>
              </a:ext>
            </a:extLst>
          </p:cNvPr>
          <p:cNvGrpSpPr/>
          <p:nvPr/>
        </p:nvGrpSpPr>
        <p:grpSpPr>
          <a:xfrm>
            <a:off x="0" y="4137068"/>
            <a:ext cx="12242803" cy="10458856"/>
            <a:chOff x="-4" y="4778146"/>
            <a:chExt cx="12242803" cy="10458856"/>
          </a:xfrm>
        </p:grpSpPr>
        <p:sp>
          <p:nvSpPr>
            <p:cNvPr id="26" name="Flowchart: Document 9">
              <a:extLst>
                <a:ext uri="{FF2B5EF4-FFF2-40B4-BE49-F238E27FC236}">
                  <a16:creationId xmlns:a16="http://schemas.microsoft.com/office/drawing/2014/main" id="{D4955A32-55CF-F9EE-E641-EDAD86555DFE}"/>
                </a:ext>
              </a:extLst>
            </p:cNvPr>
            <p:cNvSpPr/>
            <p:nvPr/>
          </p:nvSpPr>
          <p:spPr>
            <a:xfrm rot="10800000">
              <a:off x="-4" y="5727700"/>
              <a:ext cx="12192001" cy="2082799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2455"/>
                <a:gd name="connsiteX1" fmla="*/ 21600 w 21600"/>
                <a:gd name="connsiteY1" fmla="*/ 0 h 22455"/>
                <a:gd name="connsiteX2" fmla="*/ 21600 w 21600"/>
                <a:gd name="connsiteY2" fmla="*/ 17322 h 22455"/>
                <a:gd name="connsiteX3" fmla="*/ 11273 w 21600"/>
                <a:gd name="connsiteY3" fmla="*/ 21885 h 22455"/>
                <a:gd name="connsiteX4" fmla="*/ 0 w 21600"/>
                <a:gd name="connsiteY4" fmla="*/ 20172 h 22455"/>
                <a:gd name="connsiteX5" fmla="*/ 0 w 21600"/>
                <a:gd name="connsiteY5" fmla="*/ 0 h 22455"/>
                <a:gd name="connsiteX0" fmla="*/ 0 w 21600"/>
                <a:gd name="connsiteY0" fmla="*/ 0 h 22770"/>
                <a:gd name="connsiteX1" fmla="*/ 21600 w 21600"/>
                <a:gd name="connsiteY1" fmla="*/ 0 h 22770"/>
                <a:gd name="connsiteX2" fmla="*/ 21600 w 21600"/>
                <a:gd name="connsiteY2" fmla="*/ 17322 h 22770"/>
                <a:gd name="connsiteX3" fmla="*/ 11273 w 21600"/>
                <a:gd name="connsiteY3" fmla="*/ 21885 h 22770"/>
                <a:gd name="connsiteX4" fmla="*/ 0 w 21600"/>
                <a:gd name="connsiteY4" fmla="*/ 20172 h 22770"/>
                <a:gd name="connsiteX5" fmla="*/ 0 w 21600"/>
                <a:gd name="connsiteY5" fmla="*/ 0 h 22770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612 w 21600"/>
                <a:gd name="connsiteY4" fmla="*/ 20926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778"/>
                <a:gd name="connsiteX1" fmla="*/ 21600 w 21600"/>
                <a:gd name="connsiteY1" fmla="*/ 0 h 22778"/>
                <a:gd name="connsiteX2" fmla="*/ 21600 w 21600"/>
                <a:gd name="connsiteY2" fmla="*/ 17322 h 22778"/>
                <a:gd name="connsiteX3" fmla="*/ 11273 w 21600"/>
                <a:gd name="connsiteY3" fmla="*/ 22022 h 22778"/>
                <a:gd name="connsiteX4" fmla="*/ 4612 w 21600"/>
                <a:gd name="connsiteY4" fmla="*/ 20926 h 22778"/>
                <a:gd name="connsiteX5" fmla="*/ 0 w 21600"/>
                <a:gd name="connsiteY5" fmla="*/ 20172 h 22778"/>
                <a:gd name="connsiteX6" fmla="*/ 0 w 21600"/>
                <a:gd name="connsiteY6" fmla="*/ 0 h 2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277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9871" y="20627"/>
                    <a:pt x="15368" y="24424"/>
                    <a:pt x="11273" y="22022"/>
                  </a:cubicBezTo>
                  <a:cubicBezTo>
                    <a:pt x="8397" y="22349"/>
                    <a:pt x="7459" y="19156"/>
                    <a:pt x="4612" y="20926"/>
                  </a:cubicBezTo>
                  <a:cubicBezTo>
                    <a:pt x="2823" y="22833"/>
                    <a:pt x="724" y="23386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9249D0-3119-F78F-F1F7-23A69420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00" y="5077460"/>
              <a:ext cx="724948" cy="1143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A827B26-9BC1-8C16-79D9-5A7B4862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415313" y="4800600"/>
              <a:ext cx="676618" cy="1066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B2E4DF-8EC4-276A-7782-AD755946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82844" y="5361848"/>
              <a:ext cx="393139" cy="6198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055F186-2455-39C3-E314-72375D55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85250" y="4791337"/>
              <a:ext cx="674437" cy="10633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B8C44-4531-FBEB-BBDE-9054B03D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94752" y="5011043"/>
              <a:ext cx="485148" cy="76491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784EE2-7088-C608-87E2-38B8A6D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88515" y="5077460"/>
              <a:ext cx="461003" cy="7268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AD95D6-5C1E-DD3F-D9DF-F5BF7DE9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80365" y="5072207"/>
              <a:ext cx="485148" cy="7649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DE1DA4-5099-BF41-0FF2-AC7A3ADF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49660" y="5294040"/>
              <a:ext cx="393139" cy="6198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42BD36-1DC2-F566-0D1D-B1679E15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98881" y="4778146"/>
              <a:ext cx="676619" cy="106680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04AE28-9550-825F-243C-A2B20C10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84555" y="5189220"/>
              <a:ext cx="434508" cy="6850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42EEB6-403A-5408-C907-174FFED2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26593" y="5595896"/>
              <a:ext cx="264371" cy="41682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F41FCD-A17B-34A5-E78E-8F139A17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61848" y="5423920"/>
              <a:ext cx="233076" cy="36748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09AE83-169E-00AF-FEE0-E77B908B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5274" y="5330784"/>
              <a:ext cx="331070" cy="52198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9D36304-0DCB-1836-F7B4-4B4AA085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24152" y="5414394"/>
              <a:ext cx="306191" cy="48276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9119EA-FEE9-0C39-C355-025E5DFA129A}"/>
                </a:ext>
              </a:extLst>
            </p:cNvPr>
            <p:cNvSpPr/>
            <p:nvPr/>
          </p:nvSpPr>
          <p:spPr>
            <a:xfrm>
              <a:off x="3" y="7770391"/>
              <a:ext cx="12191997" cy="7466611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791F8C-1A94-C6FF-E7E9-3073483E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3236" y="5521214"/>
              <a:ext cx="331070" cy="521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ACF806-907D-78F7-DBDD-0B665B87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7549" y="4815748"/>
              <a:ext cx="674437" cy="10633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0C4ED-9263-A2A5-851C-9BD9C7849591}"/>
              </a:ext>
            </a:extLst>
          </p:cNvPr>
          <p:cNvGrpSpPr/>
          <p:nvPr/>
        </p:nvGrpSpPr>
        <p:grpSpPr>
          <a:xfrm>
            <a:off x="7745864" y="5647718"/>
            <a:ext cx="3624115" cy="646331"/>
            <a:chOff x="1204480" y="5333912"/>
            <a:chExt cx="3624115" cy="646331"/>
          </a:xfrm>
        </p:grpSpPr>
        <p:pic>
          <p:nvPicPr>
            <p:cNvPr id="6" name="Graphic 5" descr="Pencil with solid fill">
              <a:extLst>
                <a:ext uri="{FF2B5EF4-FFF2-40B4-BE49-F238E27FC236}">
                  <a16:creationId xmlns:a16="http://schemas.microsoft.com/office/drawing/2014/main" id="{28AA3E0E-9922-17D0-5E5E-25FB9074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8515" y="5340163"/>
              <a:ext cx="640080" cy="6400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C6B52-C86F-A13B-BD53-E6B304EC658A}"/>
                </a:ext>
              </a:extLst>
            </p:cNvPr>
            <p:cNvSpPr txBox="1"/>
            <p:nvPr/>
          </p:nvSpPr>
          <p:spPr>
            <a:xfrm>
              <a:off x="1204480" y="5333912"/>
              <a:ext cx="31913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گـردآورنده: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رف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ــان 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ربی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ــون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636736-C366-EC7E-85B6-8CA85CDCD233}"/>
              </a:ext>
            </a:extLst>
          </p:cNvPr>
          <p:cNvGrpSpPr/>
          <p:nvPr/>
        </p:nvGrpSpPr>
        <p:grpSpPr>
          <a:xfrm>
            <a:off x="1004310" y="5653969"/>
            <a:ext cx="4010487" cy="646331"/>
            <a:chOff x="4146180" y="6402153"/>
            <a:chExt cx="4010487" cy="646331"/>
          </a:xfrm>
        </p:grpSpPr>
        <p:pic>
          <p:nvPicPr>
            <p:cNvPr id="9" name="Graphic 8" descr="Classroom with solid fill">
              <a:extLst>
                <a:ext uri="{FF2B5EF4-FFF2-40B4-BE49-F238E27FC236}">
                  <a16:creationId xmlns:a16="http://schemas.microsoft.com/office/drawing/2014/main" id="{E1A2A9DE-8F52-53A4-668D-736E53F0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587" y="6405279"/>
              <a:ext cx="640080" cy="640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838D3A-F766-277B-38E4-D3A532AFFAFE}"/>
                </a:ext>
              </a:extLst>
            </p:cNvPr>
            <p:cNvSpPr txBox="1"/>
            <p:nvPr/>
          </p:nvSpPr>
          <p:spPr>
            <a:xfrm>
              <a:off x="4146180" y="6402153"/>
              <a:ext cx="34418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اسـتاد مـربـوطـه: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دکتـر یزدان پناهی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651BC-1FB1-ECDB-066D-8EE9C20C2D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9" b="37778"/>
          <a:stretch/>
        </p:blipFill>
        <p:spPr>
          <a:xfrm>
            <a:off x="1404468" y="-4003460"/>
            <a:ext cx="9383062" cy="21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9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23" descr="A group of robots in a factory">
            <a:extLst>
              <a:ext uri="{FF2B5EF4-FFF2-40B4-BE49-F238E27FC236}">
                <a16:creationId xmlns:a16="http://schemas.microsoft.com/office/drawing/2014/main" id="{172F2B2B-FD92-17DF-614B-4EAA5B1D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9" b="8829"/>
          <a:stretch>
            <a:fillRect/>
          </a:stretch>
        </p:blipFill>
        <p:spPr>
          <a:xfrm>
            <a:off x="0" y="-81959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2981D0-FF1C-060F-B294-93E415799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41849"/>
          <a:stretch/>
        </p:blipFill>
        <p:spPr>
          <a:xfrm>
            <a:off x="-1" y="-57149"/>
            <a:ext cx="121920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-1" y="-65315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732B1-ECC7-B542-AFCB-147DF43101BA}"/>
              </a:ext>
            </a:extLst>
          </p:cNvPr>
          <p:cNvGrpSpPr/>
          <p:nvPr/>
        </p:nvGrpSpPr>
        <p:grpSpPr>
          <a:xfrm>
            <a:off x="2256183" y="3371850"/>
            <a:ext cx="7679634" cy="1037435"/>
            <a:chOff x="4069080" y="3429000"/>
            <a:chExt cx="4053840" cy="103743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02ABC5-226E-9C20-8747-795529E10714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72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04474-33EF-AA98-B84B-4C734C0046BA}"/>
                </a:ext>
              </a:extLst>
            </p:cNvPr>
            <p:cNvSpPr txBox="1"/>
            <p:nvPr/>
          </p:nvSpPr>
          <p:spPr>
            <a:xfrm>
              <a:off x="4199686" y="3450772"/>
              <a:ext cx="37490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60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" panose="020B0606030804020204" pitchFamily="34" charset="-78"/>
                  <a:cs typeface="IRAN" panose="020B0606030804020204" pitchFamily="34" charset="-78"/>
                </a:rPr>
                <a:t>جمع آوری داده ها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0A8A3C-50F8-E602-A2AC-D7E4F35EA345}"/>
              </a:ext>
            </a:extLst>
          </p:cNvPr>
          <p:cNvSpPr txBox="1"/>
          <p:nvPr/>
        </p:nvSpPr>
        <p:spPr>
          <a:xfrm>
            <a:off x="4639490" y="1488032"/>
            <a:ext cx="29130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6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03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CA1B2EF-EE31-5E57-4901-5C9A8076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77" y="-7886094"/>
            <a:ext cx="11687045" cy="620016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8D0A452-3DE3-9329-A21D-675380C7199A}"/>
              </a:ext>
            </a:extLst>
          </p:cNvPr>
          <p:cNvSpPr/>
          <p:nvPr/>
        </p:nvSpPr>
        <p:spPr>
          <a:xfrm>
            <a:off x="0" y="-821501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6B70CD-709A-6C99-E5EC-A92B07AA1F1B}"/>
              </a:ext>
            </a:extLst>
          </p:cNvPr>
          <p:cNvGrpSpPr/>
          <p:nvPr/>
        </p:nvGrpSpPr>
        <p:grpSpPr>
          <a:xfrm>
            <a:off x="-13490585" y="-125832"/>
            <a:ext cx="11647057" cy="6983832"/>
            <a:chOff x="-11858006" y="-182982"/>
            <a:chExt cx="11647057" cy="698383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C43D2C-CDDD-D0A1-360E-00BDC0F7638F}"/>
                </a:ext>
              </a:extLst>
            </p:cNvPr>
            <p:cNvSpPr/>
            <p:nvPr/>
          </p:nvSpPr>
          <p:spPr>
            <a:xfrm>
              <a:off x="-11858006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4924995 h 6858000"/>
                <a:gd name="connsiteX3" fmla="*/ 10955828 w 11592560"/>
                <a:gd name="connsiteY3" fmla="*/ 4922981 h 6858000"/>
                <a:gd name="connsiteX4" fmla="*/ 11406332 w 11592560"/>
                <a:gd name="connsiteY4" fmla="*/ 4922981 h 6858000"/>
                <a:gd name="connsiteX5" fmla="*/ 11592560 w 11592560"/>
                <a:gd name="connsiteY5" fmla="*/ 5109209 h 6858000"/>
                <a:gd name="connsiteX6" fmla="*/ 11592560 w 11592560"/>
                <a:gd name="connsiteY6" fmla="*/ 5559713 h 6858000"/>
                <a:gd name="connsiteX7" fmla="*/ 11406332 w 11592560"/>
                <a:gd name="connsiteY7" fmla="*/ 5745941 h 6858000"/>
                <a:gd name="connsiteX8" fmla="*/ 10955828 w 11592560"/>
                <a:gd name="connsiteY8" fmla="*/ 5745941 h 6858000"/>
                <a:gd name="connsiteX9" fmla="*/ 10935855 w 11592560"/>
                <a:gd name="connsiteY9" fmla="*/ 574392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4924995"/>
                  </a:lnTo>
                  <a:lnTo>
                    <a:pt x="10955828" y="4922981"/>
                  </a:lnTo>
                  <a:lnTo>
                    <a:pt x="11406332" y="4922981"/>
                  </a:lnTo>
                  <a:cubicBezTo>
                    <a:pt x="11509183" y="4922981"/>
                    <a:pt x="11592560" y="5006358"/>
                    <a:pt x="11592560" y="5109209"/>
                  </a:cubicBezTo>
                  <a:lnTo>
                    <a:pt x="11592560" y="5559713"/>
                  </a:lnTo>
                  <a:cubicBezTo>
                    <a:pt x="11592560" y="5662564"/>
                    <a:pt x="11509183" y="5745941"/>
                    <a:pt x="11406332" y="5745941"/>
                  </a:cubicBezTo>
                  <a:lnTo>
                    <a:pt x="10955828" y="5745941"/>
                  </a:lnTo>
                  <a:lnTo>
                    <a:pt x="10935855" y="574392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327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 dirty="0">
                <a:latin typeface="Montserra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223ECA-03CF-C27F-5794-A10DC1F98E7D}"/>
                </a:ext>
              </a:extLst>
            </p:cNvPr>
            <p:cNvSpPr txBox="1"/>
            <p:nvPr/>
          </p:nvSpPr>
          <p:spPr>
            <a:xfrm>
              <a:off x="-7790885" y="2374941"/>
              <a:ext cx="61236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پایگاه داده آماده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:(Public Datasets)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effectLst/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دیتاست‌هایی که قبلاً آماده شدن و فقط دانلودشون می‌کنیم.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API 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رسمی سایت‌ها:</a:t>
              </a: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گرفتن داده مستقیم از سرور سایت‌ها با اجازه خودشون.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وب‌اسکرپینگ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:(Web Scraping)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جمع کردن داده‌ها از صفحات سایت‌ها با کد نویسی.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84D09A-2824-493E-2F5E-079D64C54953}"/>
                </a:ext>
              </a:extLst>
            </p:cNvPr>
            <p:cNvSpPr txBox="1"/>
            <p:nvPr/>
          </p:nvSpPr>
          <p:spPr>
            <a:xfrm>
              <a:off x="-5918332" y="-182982"/>
              <a:ext cx="22083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7C344-2953-EBAC-65CF-D7E5344A6A27}"/>
                </a:ext>
              </a:extLst>
            </p:cNvPr>
            <p:cNvSpPr txBox="1"/>
            <p:nvPr/>
          </p:nvSpPr>
          <p:spPr>
            <a:xfrm>
              <a:off x="-6718180" y="1265931"/>
              <a:ext cx="380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روش‌های جمـع‌آوری داده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978860-3833-5129-429B-5BFB91FD21D3}"/>
                </a:ext>
              </a:extLst>
            </p:cNvPr>
            <p:cNvSpPr txBox="1"/>
            <p:nvPr/>
          </p:nvSpPr>
          <p:spPr>
            <a:xfrm>
              <a:off x="-1069931" y="4818413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Montserrat ExtraBold" pitchFamily="2" charset="0"/>
                </a:rPr>
                <a:t>1</a:t>
              </a:r>
              <a:endParaRPr lang="en-US" sz="4800" b="1" dirty="0">
                <a:latin typeface="Montserrat ExtraBold" pitchFamily="2" charset="0"/>
              </a:endParaRPr>
            </a:p>
          </p:txBody>
        </p:sp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C957313-5D90-6F76-33E8-7EDC5A02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5271353" y="5514462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4FD13-EB55-4603-B252-BEB3406368FD}"/>
              </a:ext>
            </a:extLst>
          </p:cNvPr>
          <p:cNvGrpSpPr/>
          <p:nvPr/>
        </p:nvGrpSpPr>
        <p:grpSpPr>
          <a:xfrm>
            <a:off x="-15246995" y="-115856"/>
            <a:ext cx="11647057" cy="6973856"/>
            <a:chOff x="-12982433" y="-173006"/>
            <a:chExt cx="11647057" cy="697385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C4115A-19F9-AE35-9BFF-A2FA1D7F330C}"/>
                </a:ext>
              </a:extLst>
            </p:cNvPr>
            <p:cNvSpPr/>
            <p:nvPr/>
          </p:nvSpPr>
          <p:spPr>
            <a:xfrm>
              <a:off x="-12982433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3631905 h 6858000"/>
                <a:gd name="connsiteX3" fmla="*/ 10955828 w 11592560"/>
                <a:gd name="connsiteY3" fmla="*/ 3629891 h 6858000"/>
                <a:gd name="connsiteX4" fmla="*/ 11406332 w 11592560"/>
                <a:gd name="connsiteY4" fmla="*/ 3629891 h 6858000"/>
                <a:gd name="connsiteX5" fmla="*/ 11592560 w 11592560"/>
                <a:gd name="connsiteY5" fmla="*/ 3816119 h 6858000"/>
                <a:gd name="connsiteX6" fmla="*/ 11592560 w 11592560"/>
                <a:gd name="connsiteY6" fmla="*/ 4266623 h 6858000"/>
                <a:gd name="connsiteX7" fmla="*/ 11406332 w 11592560"/>
                <a:gd name="connsiteY7" fmla="*/ 4452851 h 6858000"/>
                <a:gd name="connsiteX8" fmla="*/ 10955828 w 11592560"/>
                <a:gd name="connsiteY8" fmla="*/ 4452851 h 6858000"/>
                <a:gd name="connsiteX9" fmla="*/ 10935855 w 11592560"/>
                <a:gd name="connsiteY9" fmla="*/ 445083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3631905"/>
                  </a:lnTo>
                  <a:lnTo>
                    <a:pt x="10955828" y="3629891"/>
                  </a:lnTo>
                  <a:lnTo>
                    <a:pt x="11406332" y="3629891"/>
                  </a:lnTo>
                  <a:cubicBezTo>
                    <a:pt x="11509183" y="3629891"/>
                    <a:pt x="11592560" y="3713268"/>
                    <a:pt x="11592560" y="3816119"/>
                  </a:cubicBezTo>
                  <a:lnTo>
                    <a:pt x="11592560" y="4266623"/>
                  </a:lnTo>
                  <a:cubicBezTo>
                    <a:pt x="11592560" y="4369474"/>
                    <a:pt x="11509183" y="4452851"/>
                    <a:pt x="11406332" y="4452851"/>
                  </a:cubicBezTo>
                  <a:lnTo>
                    <a:pt x="10955828" y="4452851"/>
                  </a:lnTo>
                  <a:lnTo>
                    <a:pt x="10935855" y="445083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616875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ECB8BC-A914-67D9-37D1-0E9DEEE4DDEE}"/>
                </a:ext>
              </a:extLst>
            </p:cNvPr>
            <p:cNvSpPr txBox="1"/>
            <p:nvPr/>
          </p:nvSpPr>
          <p:spPr>
            <a:xfrm>
              <a:off x="-6982939" y="-173006"/>
              <a:ext cx="25592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1E6D1-08C9-308C-FC40-BC6D99885498}"/>
                </a:ext>
              </a:extLst>
            </p:cNvPr>
            <p:cNvSpPr txBox="1"/>
            <p:nvPr/>
          </p:nvSpPr>
          <p:spPr>
            <a:xfrm>
              <a:off x="-8091335" y="1204478"/>
              <a:ext cx="4788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 و </a:t>
              </a:r>
              <a:r>
                <a:rPr lang="en-US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Crawler</a:t>
              </a:r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نویسی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F41F0C-C584-050E-8EB7-E350CBD2FAD7}"/>
                </a:ext>
              </a:extLst>
            </p:cNvPr>
            <p:cNvSpPr txBox="1"/>
            <p:nvPr/>
          </p:nvSpPr>
          <p:spPr>
            <a:xfrm>
              <a:off x="-2194358" y="3516085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12327"/>
                  </a:solidFill>
                  <a:latin typeface="Montserrat ExtraBold" pitchFamily="2" charset="0"/>
                </a:rPr>
                <a:t>2</a:t>
              </a:r>
              <a:endParaRPr lang="en-US" sz="4800" b="1" dirty="0">
                <a:solidFill>
                  <a:srgbClr val="212327"/>
                </a:solidFill>
                <a:latin typeface="Montserrat ExtraBold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56D99E-B99D-836B-1E9A-51F55CCE976B}"/>
                </a:ext>
              </a:extLst>
            </p:cNvPr>
            <p:cNvSpPr txBox="1"/>
            <p:nvPr/>
          </p:nvSpPr>
          <p:spPr>
            <a:xfrm>
              <a:off x="-8171463" y="2388834"/>
              <a:ext cx="493626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گرفتن خودکار داده از صفحات وب با نوشتن کد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Crawler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(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خز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شگر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):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برنامه‌ای که مثل ربات، صفحه‌ها رو یکی‌یکی می‌خونه و داده‌ها رو جمع می‌کنه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29" name="Graphic 28" descr="Snake with solid fill">
            <a:extLst>
              <a:ext uri="{FF2B5EF4-FFF2-40B4-BE49-F238E27FC236}">
                <a16:creationId xmlns:a16="http://schemas.microsoft.com/office/drawing/2014/main" id="{013F58AC-6C89-FE52-7D14-ED0D40D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694305" y="524232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45DAB-F96C-C44C-1005-71DF54173245}"/>
              </a:ext>
            </a:extLst>
          </p:cNvPr>
          <p:cNvGrpSpPr/>
          <p:nvPr/>
        </p:nvGrpSpPr>
        <p:grpSpPr>
          <a:xfrm>
            <a:off x="-18582810" y="-121983"/>
            <a:ext cx="11647056" cy="6979983"/>
            <a:chOff x="-19467748" y="-179133"/>
            <a:chExt cx="11647056" cy="697998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FEB748-F4AA-C0C9-0589-EF7B7F953ECC}"/>
                </a:ext>
              </a:extLst>
            </p:cNvPr>
            <p:cNvSpPr>
              <a:spLocks/>
            </p:cNvSpPr>
            <p:nvPr/>
          </p:nvSpPr>
          <p:spPr>
            <a:xfrm>
              <a:off x="-19467748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2338815 h 6858000"/>
                <a:gd name="connsiteX3" fmla="*/ 10955828 w 11592560"/>
                <a:gd name="connsiteY3" fmla="*/ 2336801 h 6858000"/>
                <a:gd name="connsiteX4" fmla="*/ 11406332 w 11592560"/>
                <a:gd name="connsiteY4" fmla="*/ 2336801 h 6858000"/>
                <a:gd name="connsiteX5" fmla="*/ 11592560 w 11592560"/>
                <a:gd name="connsiteY5" fmla="*/ 2523029 h 6858000"/>
                <a:gd name="connsiteX6" fmla="*/ 11592560 w 11592560"/>
                <a:gd name="connsiteY6" fmla="*/ 2973533 h 6858000"/>
                <a:gd name="connsiteX7" fmla="*/ 11406332 w 11592560"/>
                <a:gd name="connsiteY7" fmla="*/ 3159761 h 6858000"/>
                <a:gd name="connsiteX8" fmla="*/ 10955828 w 11592560"/>
                <a:gd name="connsiteY8" fmla="*/ 3159761 h 6858000"/>
                <a:gd name="connsiteX9" fmla="*/ 10935855 w 11592560"/>
                <a:gd name="connsiteY9" fmla="*/ 315774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2338815"/>
                  </a:lnTo>
                  <a:lnTo>
                    <a:pt x="10955828" y="2336801"/>
                  </a:lnTo>
                  <a:lnTo>
                    <a:pt x="11406332" y="2336801"/>
                  </a:lnTo>
                  <a:cubicBezTo>
                    <a:pt x="11509183" y="2336801"/>
                    <a:pt x="11592560" y="2420178"/>
                    <a:pt x="11592560" y="2523029"/>
                  </a:cubicBezTo>
                  <a:lnTo>
                    <a:pt x="11592560" y="2973533"/>
                  </a:lnTo>
                  <a:cubicBezTo>
                    <a:pt x="11592560" y="3076384"/>
                    <a:pt x="11509183" y="3159761"/>
                    <a:pt x="11406332" y="3159761"/>
                  </a:cubicBezTo>
                  <a:lnTo>
                    <a:pt x="10955828" y="3159761"/>
                  </a:lnTo>
                  <a:lnTo>
                    <a:pt x="10935855" y="315774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EE5BA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C6BC91-7B09-5391-871E-86DC0E03CB6E}"/>
                </a:ext>
              </a:extLst>
            </p:cNvPr>
            <p:cNvSpPr txBox="1"/>
            <p:nvPr/>
          </p:nvSpPr>
          <p:spPr>
            <a:xfrm>
              <a:off x="-13225281" y="-179133"/>
              <a:ext cx="24734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  <a:latin typeface="Montserrat ExtraBold" pitchFamily="2" charset="0"/>
                </a:rPr>
                <a:t>03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120A31-4071-A162-FF5F-1502FB260802}"/>
                </a:ext>
              </a:extLst>
            </p:cNvPr>
            <p:cNvSpPr txBox="1"/>
            <p:nvPr/>
          </p:nvSpPr>
          <p:spPr>
            <a:xfrm>
              <a:off x="-13871135" y="1198567"/>
              <a:ext cx="376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rgbClr val="212327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ابزارهای معروف اسکرپینگ</a:t>
              </a:r>
              <a:endParaRPr lang="en-US" sz="28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69E582-3687-375E-74E3-3477A3E80710}"/>
                </a:ext>
              </a:extLst>
            </p:cNvPr>
            <p:cNvSpPr txBox="1"/>
            <p:nvPr/>
          </p:nvSpPr>
          <p:spPr>
            <a:xfrm>
              <a:off x="-8679674" y="2222781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16875"/>
                  </a:solidFill>
                  <a:latin typeface="Montserrat ExtraBold" pitchFamily="2" charset="0"/>
                </a:rPr>
                <a:t>3</a:t>
              </a:r>
              <a:endParaRPr lang="en-US" sz="4800" b="1" dirty="0">
                <a:solidFill>
                  <a:srgbClr val="616875"/>
                </a:solidFill>
                <a:latin typeface="Montserrat ExtraBold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1C6927-D064-2329-E7B5-C8B16641F325}"/>
                </a:ext>
              </a:extLst>
            </p:cNvPr>
            <p:cNvSpPr txBox="1"/>
            <p:nvPr/>
          </p:nvSpPr>
          <p:spPr>
            <a:xfrm>
              <a:off x="-14280069" y="2227756"/>
              <a:ext cx="45830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Requests +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BeautifulSoup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ساده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Selenium 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داینامیک (جاوااسکریپتی)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Scrapy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فریم‌ورک قوی برای پروژه‌های بزرگ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8E1CFF0F-1DB9-6C15-EBF9-CEA7BA82E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560829" y="5271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666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981D0-FF1C-060F-B294-93E415799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41849"/>
          <a:stretch/>
        </p:blipFill>
        <p:spPr>
          <a:xfrm>
            <a:off x="-1" y="-57149"/>
            <a:ext cx="121920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9280D-C5DE-A993-81A3-8AA3035D249F}"/>
              </a:ext>
            </a:extLst>
          </p:cNvPr>
          <p:cNvGrpSpPr/>
          <p:nvPr/>
        </p:nvGrpSpPr>
        <p:grpSpPr>
          <a:xfrm>
            <a:off x="4476750" y="3396892"/>
            <a:ext cx="6215982" cy="939856"/>
            <a:chOff x="4069080" y="3429000"/>
            <a:chExt cx="4053840" cy="9906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36813D-DD8A-B21B-C08D-248DA9DB2AA8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60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C24C53-0EC0-6348-CC0E-08C266E137B2}"/>
                </a:ext>
              </a:extLst>
            </p:cNvPr>
            <p:cNvSpPr txBox="1"/>
            <p:nvPr/>
          </p:nvSpPr>
          <p:spPr>
            <a:xfrm>
              <a:off x="4199686" y="3543735"/>
              <a:ext cx="3749040" cy="87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48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" panose="020B0606030804020204" pitchFamily="34" charset="-78"/>
                  <a:cs typeface="IRAN" panose="020B0606030804020204" pitchFamily="34" charset="-78"/>
                </a:rPr>
                <a:t>جمع آوری داده ها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809083-DF43-21AE-B8C6-9B49CF416713}"/>
              </a:ext>
            </a:extLst>
          </p:cNvPr>
          <p:cNvSpPr txBox="1"/>
          <p:nvPr/>
        </p:nvSpPr>
        <p:spPr>
          <a:xfrm>
            <a:off x="6457860" y="2051976"/>
            <a:ext cx="22537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15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D1D051-659D-EE7C-6D1A-BBF2629C65F4}"/>
              </a:ext>
            </a:extLst>
          </p:cNvPr>
          <p:cNvGrpSpPr/>
          <p:nvPr/>
        </p:nvGrpSpPr>
        <p:grpSpPr>
          <a:xfrm>
            <a:off x="-8351433" y="-125832"/>
            <a:ext cx="11647057" cy="6983832"/>
            <a:chOff x="-11858006" y="-182982"/>
            <a:chExt cx="11647057" cy="69838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99EFA5-8119-68C6-BF8A-5DBADD71B1CC}"/>
                </a:ext>
              </a:extLst>
            </p:cNvPr>
            <p:cNvSpPr/>
            <p:nvPr/>
          </p:nvSpPr>
          <p:spPr>
            <a:xfrm>
              <a:off x="-11858006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4924995 h 6858000"/>
                <a:gd name="connsiteX3" fmla="*/ 10955828 w 11592560"/>
                <a:gd name="connsiteY3" fmla="*/ 4922981 h 6858000"/>
                <a:gd name="connsiteX4" fmla="*/ 11406332 w 11592560"/>
                <a:gd name="connsiteY4" fmla="*/ 4922981 h 6858000"/>
                <a:gd name="connsiteX5" fmla="*/ 11592560 w 11592560"/>
                <a:gd name="connsiteY5" fmla="*/ 5109209 h 6858000"/>
                <a:gd name="connsiteX6" fmla="*/ 11592560 w 11592560"/>
                <a:gd name="connsiteY6" fmla="*/ 5559713 h 6858000"/>
                <a:gd name="connsiteX7" fmla="*/ 11406332 w 11592560"/>
                <a:gd name="connsiteY7" fmla="*/ 5745941 h 6858000"/>
                <a:gd name="connsiteX8" fmla="*/ 10955828 w 11592560"/>
                <a:gd name="connsiteY8" fmla="*/ 5745941 h 6858000"/>
                <a:gd name="connsiteX9" fmla="*/ 10935855 w 11592560"/>
                <a:gd name="connsiteY9" fmla="*/ 574392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4924995"/>
                  </a:lnTo>
                  <a:lnTo>
                    <a:pt x="10955828" y="4922981"/>
                  </a:lnTo>
                  <a:lnTo>
                    <a:pt x="11406332" y="4922981"/>
                  </a:lnTo>
                  <a:cubicBezTo>
                    <a:pt x="11509183" y="4922981"/>
                    <a:pt x="11592560" y="5006358"/>
                    <a:pt x="11592560" y="5109209"/>
                  </a:cubicBezTo>
                  <a:lnTo>
                    <a:pt x="11592560" y="5559713"/>
                  </a:lnTo>
                  <a:cubicBezTo>
                    <a:pt x="11592560" y="5662564"/>
                    <a:pt x="11509183" y="5745941"/>
                    <a:pt x="11406332" y="5745941"/>
                  </a:cubicBezTo>
                  <a:lnTo>
                    <a:pt x="10955828" y="5745941"/>
                  </a:lnTo>
                  <a:lnTo>
                    <a:pt x="10935855" y="574392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327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 dirty="0">
                <a:latin typeface="Montserrat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8D5277-95D0-9D36-5091-4C4D36A3943A}"/>
                </a:ext>
              </a:extLst>
            </p:cNvPr>
            <p:cNvSpPr txBox="1"/>
            <p:nvPr/>
          </p:nvSpPr>
          <p:spPr>
            <a:xfrm>
              <a:off x="-7790885" y="2374941"/>
              <a:ext cx="61236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پایگاه داده آماده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:(Public Datasets)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effectLst/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دیتاست‌هایی که قبلاً آماده شدن و فقط دانلودشون می‌کنیم.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API 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رسمی سایت‌ها:</a:t>
              </a: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گرفتن داده مستقیم از سرور سایت‌ها با اجازه خودشون.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وب‌اسکرپینگ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:(Web Scraping)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جمع کردن داده‌ها از صفحات سایت‌ها با کد نویسی.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2FA558-A1EB-8FA6-6F7B-8610E90BC813}"/>
                </a:ext>
              </a:extLst>
            </p:cNvPr>
            <p:cNvSpPr txBox="1"/>
            <p:nvPr/>
          </p:nvSpPr>
          <p:spPr>
            <a:xfrm>
              <a:off x="-5918332" y="-182982"/>
              <a:ext cx="22083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14FE11-25A2-0140-0371-C45449AE6EE9}"/>
                </a:ext>
              </a:extLst>
            </p:cNvPr>
            <p:cNvSpPr txBox="1"/>
            <p:nvPr/>
          </p:nvSpPr>
          <p:spPr>
            <a:xfrm>
              <a:off x="-6718180" y="1265931"/>
              <a:ext cx="380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روش‌های جمـع‌آوری داده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A41B89-CCDA-F215-A862-29EF295334A6}"/>
                </a:ext>
              </a:extLst>
            </p:cNvPr>
            <p:cNvSpPr txBox="1"/>
            <p:nvPr/>
          </p:nvSpPr>
          <p:spPr>
            <a:xfrm>
              <a:off x="-1069931" y="4818413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Montserrat ExtraBold" pitchFamily="2" charset="0"/>
                </a:rPr>
                <a:t>1</a:t>
              </a:r>
              <a:endParaRPr lang="en-US" sz="4800" b="1" dirty="0">
                <a:latin typeface="Montserrat ExtraBold" pitchFamily="2" charset="0"/>
              </a:endParaRPr>
            </a:p>
          </p:txBody>
        </p:sp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BB379C23-3161-286A-2E0B-4A15505C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271353" y="551446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29CEE4-EDAE-AD56-3536-953C7C4EE7C0}"/>
              </a:ext>
            </a:extLst>
          </p:cNvPr>
          <p:cNvGrpSpPr/>
          <p:nvPr/>
        </p:nvGrpSpPr>
        <p:grpSpPr>
          <a:xfrm>
            <a:off x="-9153940" y="-115856"/>
            <a:ext cx="11647057" cy="6973856"/>
            <a:chOff x="-12982433" y="-173006"/>
            <a:chExt cx="11647057" cy="697385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C64933-1F65-84E4-0F9C-E58DD9701FA8}"/>
                </a:ext>
              </a:extLst>
            </p:cNvPr>
            <p:cNvSpPr/>
            <p:nvPr/>
          </p:nvSpPr>
          <p:spPr>
            <a:xfrm>
              <a:off x="-12982433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3631905 h 6858000"/>
                <a:gd name="connsiteX3" fmla="*/ 10955828 w 11592560"/>
                <a:gd name="connsiteY3" fmla="*/ 3629891 h 6858000"/>
                <a:gd name="connsiteX4" fmla="*/ 11406332 w 11592560"/>
                <a:gd name="connsiteY4" fmla="*/ 3629891 h 6858000"/>
                <a:gd name="connsiteX5" fmla="*/ 11592560 w 11592560"/>
                <a:gd name="connsiteY5" fmla="*/ 3816119 h 6858000"/>
                <a:gd name="connsiteX6" fmla="*/ 11592560 w 11592560"/>
                <a:gd name="connsiteY6" fmla="*/ 4266623 h 6858000"/>
                <a:gd name="connsiteX7" fmla="*/ 11406332 w 11592560"/>
                <a:gd name="connsiteY7" fmla="*/ 4452851 h 6858000"/>
                <a:gd name="connsiteX8" fmla="*/ 10955828 w 11592560"/>
                <a:gd name="connsiteY8" fmla="*/ 4452851 h 6858000"/>
                <a:gd name="connsiteX9" fmla="*/ 10935855 w 11592560"/>
                <a:gd name="connsiteY9" fmla="*/ 445083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3631905"/>
                  </a:lnTo>
                  <a:lnTo>
                    <a:pt x="10955828" y="3629891"/>
                  </a:lnTo>
                  <a:lnTo>
                    <a:pt x="11406332" y="3629891"/>
                  </a:lnTo>
                  <a:cubicBezTo>
                    <a:pt x="11509183" y="3629891"/>
                    <a:pt x="11592560" y="3713268"/>
                    <a:pt x="11592560" y="3816119"/>
                  </a:cubicBezTo>
                  <a:lnTo>
                    <a:pt x="11592560" y="4266623"/>
                  </a:lnTo>
                  <a:cubicBezTo>
                    <a:pt x="11592560" y="4369474"/>
                    <a:pt x="11509183" y="4452851"/>
                    <a:pt x="11406332" y="4452851"/>
                  </a:cubicBezTo>
                  <a:lnTo>
                    <a:pt x="10955828" y="4452851"/>
                  </a:lnTo>
                  <a:lnTo>
                    <a:pt x="10935855" y="445083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616875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383A2-5FF1-F3B2-17D8-A6D525BCB8B9}"/>
                </a:ext>
              </a:extLst>
            </p:cNvPr>
            <p:cNvSpPr txBox="1"/>
            <p:nvPr/>
          </p:nvSpPr>
          <p:spPr>
            <a:xfrm>
              <a:off x="-6982939" y="-173006"/>
              <a:ext cx="25592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A2E1F0-EA8B-17CD-954F-8BA0129F8B8C}"/>
                </a:ext>
              </a:extLst>
            </p:cNvPr>
            <p:cNvSpPr txBox="1"/>
            <p:nvPr/>
          </p:nvSpPr>
          <p:spPr>
            <a:xfrm>
              <a:off x="-8091335" y="1204478"/>
              <a:ext cx="4788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 و </a:t>
              </a:r>
              <a:r>
                <a:rPr lang="en-US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Crawler</a:t>
              </a:r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نویسی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F8ADC7-F454-D2E8-D0AC-1D70F5B4F088}"/>
                </a:ext>
              </a:extLst>
            </p:cNvPr>
            <p:cNvSpPr txBox="1"/>
            <p:nvPr/>
          </p:nvSpPr>
          <p:spPr>
            <a:xfrm>
              <a:off x="-2194358" y="3516085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12327"/>
                  </a:solidFill>
                  <a:latin typeface="Montserrat ExtraBold" pitchFamily="2" charset="0"/>
                </a:rPr>
                <a:t>2</a:t>
              </a:r>
              <a:endParaRPr lang="en-US" sz="4800" b="1" dirty="0">
                <a:solidFill>
                  <a:srgbClr val="212327"/>
                </a:solidFill>
                <a:latin typeface="Montserrat ExtraBold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D662C0-70A7-1338-6EDF-B4B645A411EC}"/>
                </a:ext>
              </a:extLst>
            </p:cNvPr>
            <p:cNvSpPr txBox="1"/>
            <p:nvPr/>
          </p:nvSpPr>
          <p:spPr>
            <a:xfrm>
              <a:off x="-8171463" y="2388834"/>
              <a:ext cx="493626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گرفتن خودکار داده از صفحات وب با نوشتن کد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Crawler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(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خز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شگر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):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برنامه‌ای که مثل ربات، صفحه‌ها رو یکی‌یکی می‌خونه و داده‌ها رو جمع می‌کنه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29" name="Graphic 28" descr="Snake with solid fill">
            <a:extLst>
              <a:ext uri="{FF2B5EF4-FFF2-40B4-BE49-F238E27FC236}">
                <a16:creationId xmlns:a16="http://schemas.microsoft.com/office/drawing/2014/main" id="{BF987B7D-B220-D6A9-A2CF-E58CC438C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74888" y="524232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1447BD-87EE-9938-FD06-6E4C9464780B}"/>
              </a:ext>
            </a:extLst>
          </p:cNvPr>
          <p:cNvGrpSpPr/>
          <p:nvPr/>
        </p:nvGrpSpPr>
        <p:grpSpPr>
          <a:xfrm>
            <a:off x="-9980561" y="-121983"/>
            <a:ext cx="11647056" cy="6979983"/>
            <a:chOff x="-19467748" y="-179133"/>
            <a:chExt cx="11647056" cy="697998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AF1E9D-EF92-33E0-97F6-A99F6C52E715}"/>
                </a:ext>
              </a:extLst>
            </p:cNvPr>
            <p:cNvSpPr>
              <a:spLocks/>
            </p:cNvSpPr>
            <p:nvPr/>
          </p:nvSpPr>
          <p:spPr>
            <a:xfrm>
              <a:off x="-19467748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2338815 h 6858000"/>
                <a:gd name="connsiteX3" fmla="*/ 10955828 w 11592560"/>
                <a:gd name="connsiteY3" fmla="*/ 2336801 h 6858000"/>
                <a:gd name="connsiteX4" fmla="*/ 11406332 w 11592560"/>
                <a:gd name="connsiteY4" fmla="*/ 2336801 h 6858000"/>
                <a:gd name="connsiteX5" fmla="*/ 11592560 w 11592560"/>
                <a:gd name="connsiteY5" fmla="*/ 2523029 h 6858000"/>
                <a:gd name="connsiteX6" fmla="*/ 11592560 w 11592560"/>
                <a:gd name="connsiteY6" fmla="*/ 2973533 h 6858000"/>
                <a:gd name="connsiteX7" fmla="*/ 11406332 w 11592560"/>
                <a:gd name="connsiteY7" fmla="*/ 3159761 h 6858000"/>
                <a:gd name="connsiteX8" fmla="*/ 10955828 w 11592560"/>
                <a:gd name="connsiteY8" fmla="*/ 3159761 h 6858000"/>
                <a:gd name="connsiteX9" fmla="*/ 10935855 w 11592560"/>
                <a:gd name="connsiteY9" fmla="*/ 315774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2338815"/>
                  </a:lnTo>
                  <a:lnTo>
                    <a:pt x="10955828" y="2336801"/>
                  </a:lnTo>
                  <a:lnTo>
                    <a:pt x="11406332" y="2336801"/>
                  </a:lnTo>
                  <a:cubicBezTo>
                    <a:pt x="11509183" y="2336801"/>
                    <a:pt x="11592560" y="2420178"/>
                    <a:pt x="11592560" y="2523029"/>
                  </a:cubicBezTo>
                  <a:lnTo>
                    <a:pt x="11592560" y="2973533"/>
                  </a:lnTo>
                  <a:cubicBezTo>
                    <a:pt x="11592560" y="3076384"/>
                    <a:pt x="11509183" y="3159761"/>
                    <a:pt x="11406332" y="3159761"/>
                  </a:cubicBezTo>
                  <a:lnTo>
                    <a:pt x="10955828" y="3159761"/>
                  </a:lnTo>
                  <a:lnTo>
                    <a:pt x="10935855" y="315774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EE5BA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14DDF1-EC27-FFBA-3825-B4C7AA419D84}"/>
                </a:ext>
              </a:extLst>
            </p:cNvPr>
            <p:cNvSpPr txBox="1"/>
            <p:nvPr/>
          </p:nvSpPr>
          <p:spPr>
            <a:xfrm>
              <a:off x="-13225281" y="-179133"/>
              <a:ext cx="24734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  <a:latin typeface="Montserrat ExtraBold" pitchFamily="2" charset="0"/>
                </a:rPr>
                <a:t>03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7FA940-1577-58BC-71E7-1329E14D6EE5}"/>
                </a:ext>
              </a:extLst>
            </p:cNvPr>
            <p:cNvSpPr txBox="1"/>
            <p:nvPr/>
          </p:nvSpPr>
          <p:spPr>
            <a:xfrm>
              <a:off x="-13871135" y="1198567"/>
              <a:ext cx="376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rgbClr val="212327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ابزارهای معروف اسکرپینگ</a:t>
              </a:r>
              <a:endParaRPr lang="en-US" sz="28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201DF2-3D8D-FE23-47EB-AB3A900883C3}"/>
                </a:ext>
              </a:extLst>
            </p:cNvPr>
            <p:cNvSpPr txBox="1"/>
            <p:nvPr/>
          </p:nvSpPr>
          <p:spPr>
            <a:xfrm>
              <a:off x="-8679674" y="2222781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16875"/>
                  </a:solidFill>
                  <a:latin typeface="Montserrat ExtraBold" pitchFamily="2" charset="0"/>
                </a:rPr>
                <a:t>3</a:t>
              </a:r>
              <a:endParaRPr lang="en-US" sz="4800" b="1" dirty="0">
                <a:solidFill>
                  <a:srgbClr val="616875"/>
                </a:solidFill>
                <a:latin typeface="Montserrat ExtraBold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DE1008-3A0F-DB2C-5C0D-D104B80FBE12}"/>
                </a:ext>
              </a:extLst>
            </p:cNvPr>
            <p:cNvSpPr txBox="1"/>
            <p:nvPr/>
          </p:nvSpPr>
          <p:spPr>
            <a:xfrm>
              <a:off x="-14280069" y="2227756"/>
              <a:ext cx="45830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Requests +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BeautifulSoup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ساده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Selenium 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داینامیک (جاوااسکریپتی)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Scrapy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فریم‌ورک قوی برای پروژه‌های بزرگ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E10D2210-F27A-4D42-1F34-50A3CFB7E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456538" y="5271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0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981D0-FF1C-060F-B294-93E415799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41849"/>
          <a:stretch/>
        </p:blipFill>
        <p:spPr>
          <a:xfrm>
            <a:off x="-1" y="-57149"/>
            <a:ext cx="121920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732B1-ECC7-B542-AFCB-147DF43101BA}"/>
              </a:ext>
            </a:extLst>
          </p:cNvPr>
          <p:cNvGrpSpPr/>
          <p:nvPr/>
        </p:nvGrpSpPr>
        <p:grpSpPr>
          <a:xfrm>
            <a:off x="9666514" y="3429000"/>
            <a:ext cx="2187974" cy="382098"/>
            <a:chOff x="4069080" y="3429000"/>
            <a:chExt cx="4053840" cy="98460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02ABC5-226E-9C20-8747-795529E10714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54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04474-33EF-AA98-B84B-4C734C0046BA}"/>
                </a:ext>
              </a:extLst>
            </p:cNvPr>
            <p:cNvSpPr txBox="1"/>
            <p:nvPr/>
          </p:nvSpPr>
          <p:spPr>
            <a:xfrm>
              <a:off x="4199686" y="3541206"/>
              <a:ext cx="3749041" cy="872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6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" panose="020B0606030804020204" pitchFamily="34" charset="-78"/>
                  <a:cs typeface="IRAN" panose="020B0606030804020204" pitchFamily="34" charset="-78"/>
                </a:rPr>
                <a:t>جمع آوری داده ها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0A8A3C-50F8-E602-A2AC-D7E4F35EA345}"/>
              </a:ext>
            </a:extLst>
          </p:cNvPr>
          <p:cNvSpPr txBox="1"/>
          <p:nvPr/>
        </p:nvSpPr>
        <p:spPr>
          <a:xfrm>
            <a:off x="10357283" y="3015190"/>
            <a:ext cx="80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9D629A-2C1B-FBCB-83C6-5AE158F0E1D9}"/>
              </a:ext>
            </a:extLst>
          </p:cNvPr>
          <p:cNvGrpSpPr/>
          <p:nvPr/>
        </p:nvGrpSpPr>
        <p:grpSpPr>
          <a:xfrm>
            <a:off x="-1574003" y="-125832"/>
            <a:ext cx="11647057" cy="6983832"/>
            <a:chOff x="-11858006" y="-182982"/>
            <a:chExt cx="11647057" cy="698383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3654E99-E3CB-FD01-56D0-C9418D05D78E}"/>
                </a:ext>
              </a:extLst>
            </p:cNvPr>
            <p:cNvSpPr/>
            <p:nvPr/>
          </p:nvSpPr>
          <p:spPr>
            <a:xfrm>
              <a:off x="-11858006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4924995 h 6858000"/>
                <a:gd name="connsiteX3" fmla="*/ 10955828 w 11592560"/>
                <a:gd name="connsiteY3" fmla="*/ 4922981 h 6858000"/>
                <a:gd name="connsiteX4" fmla="*/ 11406332 w 11592560"/>
                <a:gd name="connsiteY4" fmla="*/ 4922981 h 6858000"/>
                <a:gd name="connsiteX5" fmla="*/ 11592560 w 11592560"/>
                <a:gd name="connsiteY5" fmla="*/ 5109209 h 6858000"/>
                <a:gd name="connsiteX6" fmla="*/ 11592560 w 11592560"/>
                <a:gd name="connsiteY6" fmla="*/ 5559713 h 6858000"/>
                <a:gd name="connsiteX7" fmla="*/ 11406332 w 11592560"/>
                <a:gd name="connsiteY7" fmla="*/ 5745941 h 6858000"/>
                <a:gd name="connsiteX8" fmla="*/ 10955828 w 11592560"/>
                <a:gd name="connsiteY8" fmla="*/ 5745941 h 6858000"/>
                <a:gd name="connsiteX9" fmla="*/ 10935855 w 11592560"/>
                <a:gd name="connsiteY9" fmla="*/ 574392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4924995"/>
                  </a:lnTo>
                  <a:lnTo>
                    <a:pt x="10955828" y="4922981"/>
                  </a:lnTo>
                  <a:lnTo>
                    <a:pt x="11406332" y="4922981"/>
                  </a:lnTo>
                  <a:cubicBezTo>
                    <a:pt x="11509183" y="4922981"/>
                    <a:pt x="11592560" y="5006358"/>
                    <a:pt x="11592560" y="5109209"/>
                  </a:cubicBezTo>
                  <a:lnTo>
                    <a:pt x="11592560" y="5559713"/>
                  </a:lnTo>
                  <a:cubicBezTo>
                    <a:pt x="11592560" y="5662564"/>
                    <a:pt x="11509183" y="5745941"/>
                    <a:pt x="11406332" y="5745941"/>
                  </a:cubicBezTo>
                  <a:lnTo>
                    <a:pt x="10955828" y="5745941"/>
                  </a:lnTo>
                  <a:lnTo>
                    <a:pt x="10935855" y="574392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327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 dirty="0">
                <a:latin typeface="Montserrat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4F8CB1-28BA-7437-D404-D0E653193798}"/>
                </a:ext>
              </a:extLst>
            </p:cNvPr>
            <p:cNvSpPr txBox="1"/>
            <p:nvPr/>
          </p:nvSpPr>
          <p:spPr>
            <a:xfrm>
              <a:off x="-7790885" y="2374941"/>
              <a:ext cx="61236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پایگاه داده آماده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:(Public Datasets)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effectLst/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دیتاست‌هایی که قبلاً آماده شدن و فقط دانلودشون می‌کنیم.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API 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رسمی سایت‌ها:</a:t>
              </a: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گرفتن داده مستقیم از سرور سایت‌ها با اجازه خودشون.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وب‌اسکرپینگ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:(Web Scraping)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جمع کردن داده‌ها از صفحات سایت‌ها با کد نویسی.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83DF1D-A8D2-7A1D-0AEC-765F40788817}"/>
                </a:ext>
              </a:extLst>
            </p:cNvPr>
            <p:cNvSpPr txBox="1"/>
            <p:nvPr/>
          </p:nvSpPr>
          <p:spPr>
            <a:xfrm>
              <a:off x="-5918332" y="-182982"/>
              <a:ext cx="22083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8EE367-9988-3AAE-EA42-93A5A558407B}"/>
                </a:ext>
              </a:extLst>
            </p:cNvPr>
            <p:cNvSpPr txBox="1"/>
            <p:nvPr/>
          </p:nvSpPr>
          <p:spPr>
            <a:xfrm>
              <a:off x="-6718180" y="1265931"/>
              <a:ext cx="380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روش‌های جمـع‌آوری داده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A705E7-9C30-5B2B-9AAC-D3F5ACC83810}"/>
                </a:ext>
              </a:extLst>
            </p:cNvPr>
            <p:cNvSpPr txBox="1"/>
            <p:nvPr/>
          </p:nvSpPr>
          <p:spPr>
            <a:xfrm>
              <a:off x="-1069931" y="4818413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Montserrat ExtraBold" pitchFamily="2" charset="0"/>
                </a:rPr>
                <a:t>1</a:t>
              </a:r>
              <a:endParaRPr lang="en-US" sz="4800" b="1" dirty="0">
                <a:latin typeface="Montserrat ExtraBold" pitchFamily="2" charset="0"/>
              </a:endParaRPr>
            </a:p>
          </p:txBody>
        </p:sp>
        <p:pic>
          <p:nvPicPr>
            <p:cNvPr id="3" name="Graphic 2" descr="Database with solid fill">
              <a:extLst>
                <a:ext uri="{FF2B5EF4-FFF2-40B4-BE49-F238E27FC236}">
                  <a16:creationId xmlns:a16="http://schemas.microsoft.com/office/drawing/2014/main" id="{B1A624CB-8A6F-9569-D539-B5873CE22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271353" y="551446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BCA725-AC2E-0F06-58EC-5D0A2E4EE960}"/>
              </a:ext>
            </a:extLst>
          </p:cNvPr>
          <p:cNvGrpSpPr/>
          <p:nvPr/>
        </p:nvGrpSpPr>
        <p:grpSpPr>
          <a:xfrm>
            <a:off x="-9153940" y="-115856"/>
            <a:ext cx="11647057" cy="6973856"/>
            <a:chOff x="-12982433" y="-173006"/>
            <a:chExt cx="11647057" cy="697385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E9774A-8686-F0B7-A2F5-5BFA77D0E0CD}"/>
                </a:ext>
              </a:extLst>
            </p:cNvPr>
            <p:cNvSpPr/>
            <p:nvPr/>
          </p:nvSpPr>
          <p:spPr>
            <a:xfrm>
              <a:off x="-12982433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3631905 h 6858000"/>
                <a:gd name="connsiteX3" fmla="*/ 10955828 w 11592560"/>
                <a:gd name="connsiteY3" fmla="*/ 3629891 h 6858000"/>
                <a:gd name="connsiteX4" fmla="*/ 11406332 w 11592560"/>
                <a:gd name="connsiteY4" fmla="*/ 3629891 h 6858000"/>
                <a:gd name="connsiteX5" fmla="*/ 11592560 w 11592560"/>
                <a:gd name="connsiteY5" fmla="*/ 3816119 h 6858000"/>
                <a:gd name="connsiteX6" fmla="*/ 11592560 w 11592560"/>
                <a:gd name="connsiteY6" fmla="*/ 4266623 h 6858000"/>
                <a:gd name="connsiteX7" fmla="*/ 11406332 w 11592560"/>
                <a:gd name="connsiteY7" fmla="*/ 4452851 h 6858000"/>
                <a:gd name="connsiteX8" fmla="*/ 10955828 w 11592560"/>
                <a:gd name="connsiteY8" fmla="*/ 4452851 h 6858000"/>
                <a:gd name="connsiteX9" fmla="*/ 10935855 w 11592560"/>
                <a:gd name="connsiteY9" fmla="*/ 445083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3631905"/>
                  </a:lnTo>
                  <a:lnTo>
                    <a:pt x="10955828" y="3629891"/>
                  </a:lnTo>
                  <a:lnTo>
                    <a:pt x="11406332" y="3629891"/>
                  </a:lnTo>
                  <a:cubicBezTo>
                    <a:pt x="11509183" y="3629891"/>
                    <a:pt x="11592560" y="3713268"/>
                    <a:pt x="11592560" y="3816119"/>
                  </a:cubicBezTo>
                  <a:lnTo>
                    <a:pt x="11592560" y="4266623"/>
                  </a:lnTo>
                  <a:cubicBezTo>
                    <a:pt x="11592560" y="4369474"/>
                    <a:pt x="11509183" y="4452851"/>
                    <a:pt x="11406332" y="4452851"/>
                  </a:cubicBezTo>
                  <a:lnTo>
                    <a:pt x="10955828" y="4452851"/>
                  </a:lnTo>
                  <a:lnTo>
                    <a:pt x="10935855" y="445083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616875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DAAC31-2CA9-7230-5EF1-415ACFE969B5}"/>
                </a:ext>
              </a:extLst>
            </p:cNvPr>
            <p:cNvSpPr txBox="1"/>
            <p:nvPr/>
          </p:nvSpPr>
          <p:spPr>
            <a:xfrm>
              <a:off x="-6982939" y="-173006"/>
              <a:ext cx="25592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1C9AE3-8613-1908-3DB4-E3A407694D39}"/>
                </a:ext>
              </a:extLst>
            </p:cNvPr>
            <p:cNvSpPr txBox="1"/>
            <p:nvPr/>
          </p:nvSpPr>
          <p:spPr>
            <a:xfrm>
              <a:off x="-8091335" y="1204478"/>
              <a:ext cx="4788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 و </a:t>
              </a:r>
              <a:r>
                <a:rPr lang="en-US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Crawler</a:t>
              </a:r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نویسی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1DF0F6-66E2-D681-2C01-94B762A7DB2C}"/>
                </a:ext>
              </a:extLst>
            </p:cNvPr>
            <p:cNvSpPr txBox="1"/>
            <p:nvPr/>
          </p:nvSpPr>
          <p:spPr>
            <a:xfrm>
              <a:off x="-2194358" y="3516085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12327"/>
                  </a:solidFill>
                  <a:latin typeface="Montserrat ExtraBold" pitchFamily="2" charset="0"/>
                </a:rPr>
                <a:t>2</a:t>
              </a:r>
              <a:endParaRPr lang="en-US" sz="4800" b="1" dirty="0">
                <a:solidFill>
                  <a:srgbClr val="212327"/>
                </a:solidFill>
                <a:latin typeface="Montserrat ExtraBold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B04D7C-4900-361C-B20F-C2AFEE3E5B2D}"/>
                </a:ext>
              </a:extLst>
            </p:cNvPr>
            <p:cNvSpPr txBox="1"/>
            <p:nvPr/>
          </p:nvSpPr>
          <p:spPr>
            <a:xfrm>
              <a:off x="-8171463" y="2388834"/>
              <a:ext cx="493626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گرفتن خودکار داده از صفحات وب با نوشتن کد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Crawler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(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خز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شگر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):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برنامه‌ای که مثل ربات، صفحه‌ها رو یکی‌یکی می‌خونه و داده‌ها رو جمع می‌کنه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26" name="Graphic 25" descr="Snake with solid fill">
            <a:extLst>
              <a:ext uri="{FF2B5EF4-FFF2-40B4-BE49-F238E27FC236}">
                <a16:creationId xmlns:a16="http://schemas.microsoft.com/office/drawing/2014/main" id="{DF96E735-47B2-1BF8-9FAB-2505E4613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74888" y="5242320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779507F-6229-F47E-2DB3-0F077CC319B7}"/>
              </a:ext>
            </a:extLst>
          </p:cNvPr>
          <p:cNvGrpSpPr/>
          <p:nvPr/>
        </p:nvGrpSpPr>
        <p:grpSpPr>
          <a:xfrm>
            <a:off x="-9980561" y="-121983"/>
            <a:ext cx="11647056" cy="6979983"/>
            <a:chOff x="-19467748" y="-179133"/>
            <a:chExt cx="11647056" cy="697998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229D40E-E930-D038-AB34-4FA3EE81660E}"/>
                </a:ext>
              </a:extLst>
            </p:cNvPr>
            <p:cNvSpPr>
              <a:spLocks/>
            </p:cNvSpPr>
            <p:nvPr/>
          </p:nvSpPr>
          <p:spPr>
            <a:xfrm>
              <a:off x="-19467748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2338815 h 6858000"/>
                <a:gd name="connsiteX3" fmla="*/ 10955828 w 11592560"/>
                <a:gd name="connsiteY3" fmla="*/ 2336801 h 6858000"/>
                <a:gd name="connsiteX4" fmla="*/ 11406332 w 11592560"/>
                <a:gd name="connsiteY4" fmla="*/ 2336801 h 6858000"/>
                <a:gd name="connsiteX5" fmla="*/ 11592560 w 11592560"/>
                <a:gd name="connsiteY5" fmla="*/ 2523029 h 6858000"/>
                <a:gd name="connsiteX6" fmla="*/ 11592560 w 11592560"/>
                <a:gd name="connsiteY6" fmla="*/ 2973533 h 6858000"/>
                <a:gd name="connsiteX7" fmla="*/ 11406332 w 11592560"/>
                <a:gd name="connsiteY7" fmla="*/ 3159761 h 6858000"/>
                <a:gd name="connsiteX8" fmla="*/ 10955828 w 11592560"/>
                <a:gd name="connsiteY8" fmla="*/ 3159761 h 6858000"/>
                <a:gd name="connsiteX9" fmla="*/ 10935855 w 11592560"/>
                <a:gd name="connsiteY9" fmla="*/ 315774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2338815"/>
                  </a:lnTo>
                  <a:lnTo>
                    <a:pt x="10955828" y="2336801"/>
                  </a:lnTo>
                  <a:lnTo>
                    <a:pt x="11406332" y="2336801"/>
                  </a:lnTo>
                  <a:cubicBezTo>
                    <a:pt x="11509183" y="2336801"/>
                    <a:pt x="11592560" y="2420178"/>
                    <a:pt x="11592560" y="2523029"/>
                  </a:cubicBezTo>
                  <a:lnTo>
                    <a:pt x="11592560" y="2973533"/>
                  </a:lnTo>
                  <a:cubicBezTo>
                    <a:pt x="11592560" y="3076384"/>
                    <a:pt x="11509183" y="3159761"/>
                    <a:pt x="11406332" y="3159761"/>
                  </a:cubicBezTo>
                  <a:lnTo>
                    <a:pt x="10955828" y="3159761"/>
                  </a:lnTo>
                  <a:lnTo>
                    <a:pt x="10935855" y="315774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EE5BA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7C48E4-080E-9B62-C293-65547CD22A98}"/>
                </a:ext>
              </a:extLst>
            </p:cNvPr>
            <p:cNvSpPr txBox="1"/>
            <p:nvPr/>
          </p:nvSpPr>
          <p:spPr>
            <a:xfrm>
              <a:off x="-13225281" y="-179133"/>
              <a:ext cx="24734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  <a:latin typeface="Montserrat ExtraBold" pitchFamily="2" charset="0"/>
                </a:rPr>
                <a:t>03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C897A2-651D-395F-2B57-DF292A2E5AD8}"/>
                </a:ext>
              </a:extLst>
            </p:cNvPr>
            <p:cNvSpPr txBox="1"/>
            <p:nvPr/>
          </p:nvSpPr>
          <p:spPr>
            <a:xfrm>
              <a:off x="-13871135" y="1198567"/>
              <a:ext cx="376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rgbClr val="212327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ابزارهای معروف اسکرپینگ</a:t>
              </a:r>
              <a:endParaRPr lang="en-US" sz="28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9B0728-1809-8111-91E8-066B565888BA}"/>
                </a:ext>
              </a:extLst>
            </p:cNvPr>
            <p:cNvSpPr txBox="1"/>
            <p:nvPr/>
          </p:nvSpPr>
          <p:spPr>
            <a:xfrm>
              <a:off x="-8679674" y="2222781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16875"/>
                  </a:solidFill>
                  <a:latin typeface="Montserrat ExtraBold" pitchFamily="2" charset="0"/>
                </a:rPr>
                <a:t>3</a:t>
              </a:r>
              <a:endParaRPr lang="en-US" sz="4800" b="1" dirty="0">
                <a:solidFill>
                  <a:srgbClr val="616875"/>
                </a:solidFill>
                <a:latin typeface="Montserrat ExtraBold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612E0-6316-5C01-585C-B36A5FE68720}"/>
                </a:ext>
              </a:extLst>
            </p:cNvPr>
            <p:cNvSpPr txBox="1"/>
            <p:nvPr/>
          </p:nvSpPr>
          <p:spPr>
            <a:xfrm>
              <a:off x="-14280069" y="2227756"/>
              <a:ext cx="45830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Requests +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BeautifulSoup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ساده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Selenium 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داینامیک (جاوااسکریپتی)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Scrapy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فریم‌ورک قوی برای پروژه‌های بزرگ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35" name="Graphic 34" descr="Gears with solid fill">
            <a:extLst>
              <a:ext uri="{FF2B5EF4-FFF2-40B4-BE49-F238E27FC236}">
                <a16:creationId xmlns:a16="http://schemas.microsoft.com/office/drawing/2014/main" id="{ABCF946D-D9E1-0B42-23CF-A87E32CE1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456538" y="5271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981D0-FF1C-060F-B294-93E415799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41849"/>
          <a:stretch/>
        </p:blipFill>
        <p:spPr>
          <a:xfrm>
            <a:off x="-1" y="-57149"/>
            <a:ext cx="121920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732B1-ECC7-B542-AFCB-147DF43101BA}"/>
              </a:ext>
            </a:extLst>
          </p:cNvPr>
          <p:cNvGrpSpPr/>
          <p:nvPr/>
        </p:nvGrpSpPr>
        <p:grpSpPr>
          <a:xfrm>
            <a:off x="9666514" y="3429000"/>
            <a:ext cx="2187974" cy="382098"/>
            <a:chOff x="4069080" y="3429000"/>
            <a:chExt cx="4053840" cy="98460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02ABC5-226E-9C20-8747-795529E10714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54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04474-33EF-AA98-B84B-4C734C0046BA}"/>
                </a:ext>
              </a:extLst>
            </p:cNvPr>
            <p:cNvSpPr txBox="1"/>
            <p:nvPr/>
          </p:nvSpPr>
          <p:spPr>
            <a:xfrm>
              <a:off x="4199686" y="3541206"/>
              <a:ext cx="3749041" cy="872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6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" panose="020B0606030804020204" pitchFamily="34" charset="-78"/>
                  <a:cs typeface="IRAN" panose="020B0606030804020204" pitchFamily="34" charset="-78"/>
                </a:rPr>
                <a:t>جمع آوری داده ها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0A8A3C-50F8-E602-A2AC-D7E4F35EA345}"/>
              </a:ext>
            </a:extLst>
          </p:cNvPr>
          <p:cNvSpPr txBox="1"/>
          <p:nvPr/>
        </p:nvSpPr>
        <p:spPr>
          <a:xfrm>
            <a:off x="10357283" y="3015190"/>
            <a:ext cx="80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BE7004-7D0F-2571-FF82-AE9EB96A8378}"/>
              </a:ext>
            </a:extLst>
          </p:cNvPr>
          <p:cNvGrpSpPr/>
          <p:nvPr/>
        </p:nvGrpSpPr>
        <p:grpSpPr>
          <a:xfrm>
            <a:off x="-1821876" y="-125832"/>
            <a:ext cx="11647057" cy="6983832"/>
            <a:chOff x="-11858006" y="-182982"/>
            <a:chExt cx="11647057" cy="6983832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69E62F0-1F5F-2229-6B83-A65350AEDC5D}"/>
                </a:ext>
              </a:extLst>
            </p:cNvPr>
            <p:cNvSpPr/>
            <p:nvPr/>
          </p:nvSpPr>
          <p:spPr>
            <a:xfrm>
              <a:off x="-11858006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4924995 h 6858000"/>
                <a:gd name="connsiteX3" fmla="*/ 10955828 w 11592560"/>
                <a:gd name="connsiteY3" fmla="*/ 4922981 h 6858000"/>
                <a:gd name="connsiteX4" fmla="*/ 11406332 w 11592560"/>
                <a:gd name="connsiteY4" fmla="*/ 4922981 h 6858000"/>
                <a:gd name="connsiteX5" fmla="*/ 11592560 w 11592560"/>
                <a:gd name="connsiteY5" fmla="*/ 5109209 h 6858000"/>
                <a:gd name="connsiteX6" fmla="*/ 11592560 w 11592560"/>
                <a:gd name="connsiteY6" fmla="*/ 5559713 h 6858000"/>
                <a:gd name="connsiteX7" fmla="*/ 11406332 w 11592560"/>
                <a:gd name="connsiteY7" fmla="*/ 5745941 h 6858000"/>
                <a:gd name="connsiteX8" fmla="*/ 10955828 w 11592560"/>
                <a:gd name="connsiteY8" fmla="*/ 5745941 h 6858000"/>
                <a:gd name="connsiteX9" fmla="*/ 10935855 w 11592560"/>
                <a:gd name="connsiteY9" fmla="*/ 574392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4924995"/>
                  </a:lnTo>
                  <a:lnTo>
                    <a:pt x="10955828" y="4922981"/>
                  </a:lnTo>
                  <a:lnTo>
                    <a:pt x="11406332" y="4922981"/>
                  </a:lnTo>
                  <a:cubicBezTo>
                    <a:pt x="11509183" y="4922981"/>
                    <a:pt x="11592560" y="5006358"/>
                    <a:pt x="11592560" y="5109209"/>
                  </a:cubicBezTo>
                  <a:lnTo>
                    <a:pt x="11592560" y="5559713"/>
                  </a:lnTo>
                  <a:cubicBezTo>
                    <a:pt x="11592560" y="5662564"/>
                    <a:pt x="11509183" y="5745941"/>
                    <a:pt x="11406332" y="5745941"/>
                  </a:cubicBezTo>
                  <a:lnTo>
                    <a:pt x="10955828" y="5745941"/>
                  </a:lnTo>
                  <a:lnTo>
                    <a:pt x="10935855" y="574392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327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 dirty="0">
                <a:latin typeface="Montserrat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87362B-3BC1-6E29-C478-6D29962710D0}"/>
                </a:ext>
              </a:extLst>
            </p:cNvPr>
            <p:cNvSpPr txBox="1"/>
            <p:nvPr/>
          </p:nvSpPr>
          <p:spPr>
            <a:xfrm>
              <a:off x="-7772642" y="2374941"/>
              <a:ext cx="61236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پایگاه داده آماده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:(Public Datasets)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effectLst/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دیتاست‌هایی که قبلاً آماده شدن و فقط دانلودشون می‌کنیم.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API 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رسمی سایت‌ها:</a:t>
              </a: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گرفتن داده مستقیم از سرور سایت‌ها با اجازه خودشون.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وب‌اسکرپینگ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:(Web Scraping)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جمع کردن داده‌ها از صفحات سایت‌ها با کد نویسی.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0F96E7-F9C7-BFC7-C14E-ECC89E35FFFF}"/>
                </a:ext>
              </a:extLst>
            </p:cNvPr>
            <p:cNvSpPr txBox="1"/>
            <p:nvPr/>
          </p:nvSpPr>
          <p:spPr>
            <a:xfrm>
              <a:off x="-5918332" y="-182982"/>
              <a:ext cx="22083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5E88B5-2452-5B97-52FE-41D172947BDE}"/>
                </a:ext>
              </a:extLst>
            </p:cNvPr>
            <p:cNvSpPr txBox="1"/>
            <p:nvPr/>
          </p:nvSpPr>
          <p:spPr>
            <a:xfrm>
              <a:off x="-6718180" y="1265931"/>
              <a:ext cx="380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روش‌های جمـع‌آوری داده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EE9BC6-74E7-8644-DB92-6B0C02B321A1}"/>
                </a:ext>
              </a:extLst>
            </p:cNvPr>
            <p:cNvSpPr txBox="1"/>
            <p:nvPr/>
          </p:nvSpPr>
          <p:spPr>
            <a:xfrm>
              <a:off x="-1069931" y="4818413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Montserrat ExtraBold" pitchFamily="2" charset="0"/>
                </a:rPr>
                <a:t>1</a:t>
              </a:r>
              <a:endParaRPr lang="en-US" sz="4800" b="1" dirty="0">
                <a:latin typeface="Montserrat ExtraBold" pitchFamily="2" charset="0"/>
              </a:endParaRPr>
            </a:p>
          </p:txBody>
        </p:sp>
        <p:pic>
          <p:nvPicPr>
            <p:cNvPr id="64" name="Graphic 63" descr="Database with solid fill">
              <a:extLst>
                <a:ext uri="{FF2B5EF4-FFF2-40B4-BE49-F238E27FC236}">
                  <a16:creationId xmlns:a16="http://schemas.microsoft.com/office/drawing/2014/main" id="{F5F9BD1C-C6C8-7C3D-9A32-B62B2B6D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271353" y="551446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99FF5F-2127-4EEE-17B5-E9ED0995FC2B}"/>
              </a:ext>
            </a:extLst>
          </p:cNvPr>
          <p:cNvGrpSpPr/>
          <p:nvPr/>
        </p:nvGrpSpPr>
        <p:grpSpPr>
          <a:xfrm>
            <a:off x="-2567142" y="-115856"/>
            <a:ext cx="11647057" cy="6973856"/>
            <a:chOff x="-12982433" y="-173006"/>
            <a:chExt cx="11647057" cy="697385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5D2555-AE1C-4982-AAA4-6BEE20DB74D0}"/>
                </a:ext>
              </a:extLst>
            </p:cNvPr>
            <p:cNvSpPr/>
            <p:nvPr/>
          </p:nvSpPr>
          <p:spPr>
            <a:xfrm>
              <a:off x="-12982433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3631905 h 6858000"/>
                <a:gd name="connsiteX3" fmla="*/ 10955828 w 11592560"/>
                <a:gd name="connsiteY3" fmla="*/ 3629891 h 6858000"/>
                <a:gd name="connsiteX4" fmla="*/ 11406332 w 11592560"/>
                <a:gd name="connsiteY4" fmla="*/ 3629891 h 6858000"/>
                <a:gd name="connsiteX5" fmla="*/ 11592560 w 11592560"/>
                <a:gd name="connsiteY5" fmla="*/ 3816119 h 6858000"/>
                <a:gd name="connsiteX6" fmla="*/ 11592560 w 11592560"/>
                <a:gd name="connsiteY6" fmla="*/ 4266623 h 6858000"/>
                <a:gd name="connsiteX7" fmla="*/ 11406332 w 11592560"/>
                <a:gd name="connsiteY7" fmla="*/ 4452851 h 6858000"/>
                <a:gd name="connsiteX8" fmla="*/ 10955828 w 11592560"/>
                <a:gd name="connsiteY8" fmla="*/ 4452851 h 6858000"/>
                <a:gd name="connsiteX9" fmla="*/ 10935855 w 11592560"/>
                <a:gd name="connsiteY9" fmla="*/ 445083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3631905"/>
                  </a:lnTo>
                  <a:lnTo>
                    <a:pt x="10955828" y="3629891"/>
                  </a:lnTo>
                  <a:lnTo>
                    <a:pt x="11406332" y="3629891"/>
                  </a:lnTo>
                  <a:cubicBezTo>
                    <a:pt x="11509183" y="3629891"/>
                    <a:pt x="11592560" y="3713268"/>
                    <a:pt x="11592560" y="3816119"/>
                  </a:cubicBezTo>
                  <a:lnTo>
                    <a:pt x="11592560" y="4266623"/>
                  </a:lnTo>
                  <a:cubicBezTo>
                    <a:pt x="11592560" y="4369474"/>
                    <a:pt x="11509183" y="4452851"/>
                    <a:pt x="11406332" y="4452851"/>
                  </a:cubicBezTo>
                  <a:lnTo>
                    <a:pt x="10955828" y="4452851"/>
                  </a:lnTo>
                  <a:lnTo>
                    <a:pt x="10935855" y="445083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616875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3E34D1-B945-727C-2C42-2C0389D098AF}"/>
                </a:ext>
              </a:extLst>
            </p:cNvPr>
            <p:cNvSpPr txBox="1"/>
            <p:nvPr/>
          </p:nvSpPr>
          <p:spPr>
            <a:xfrm>
              <a:off x="-6982939" y="-173006"/>
              <a:ext cx="25592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0FA6F4-4D58-766A-1F9B-0E685F539B6B}"/>
                </a:ext>
              </a:extLst>
            </p:cNvPr>
            <p:cNvSpPr txBox="1"/>
            <p:nvPr/>
          </p:nvSpPr>
          <p:spPr>
            <a:xfrm>
              <a:off x="-8091335" y="1204478"/>
              <a:ext cx="4788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 و </a:t>
              </a:r>
              <a:r>
                <a:rPr lang="en-US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Crawler</a:t>
              </a:r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نویسی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6A13E-B250-6CEB-D950-8157773A3B74}"/>
                </a:ext>
              </a:extLst>
            </p:cNvPr>
            <p:cNvSpPr txBox="1"/>
            <p:nvPr/>
          </p:nvSpPr>
          <p:spPr>
            <a:xfrm>
              <a:off x="-2194358" y="3516085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12327"/>
                  </a:solidFill>
                  <a:latin typeface="Montserrat ExtraBold" pitchFamily="2" charset="0"/>
                </a:rPr>
                <a:t>2</a:t>
              </a:r>
              <a:endParaRPr lang="en-US" sz="4800" b="1" dirty="0">
                <a:solidFill>
                  <a:srgbClr val="212327"/>
                </a:solidFill>
                <a:latin typeface="Montserrat ExtraBold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F55E1E-0B2A-CF57-6BD2-32EC91BE8873}"/>
                </a:ext>
              </a:extLst>
            </p:cNvPr>
            <p:cNvSpPr txBox="1"/>
            <p:nvPr/>
          </p:nvSpPr>
          <p:spPr>
            <a:xfrm>
              <a:off x="-8171463" y="2388834"/>
              <a:ext cx="493626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گرفتن خودکار داده از صفحات وب با نوشتن کد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Crawler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(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خز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شگر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):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برنامه‌ای که مثل ربات، صفحه‌ها رو یکی‌یکی می‌خونه و داده‌ها رو جمع می‌کنه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10" name="Graphic 9" descr="Snake with solid fill">
            <a:extLst>
              <a:ext uri="{FF2B5EF4-FFF2-40B4-BE49-F238E27FC236}">
                <a16:creationId xmlns:a16="http://schemas.microsoft.com/office/drawing/2014/main" id="{A7D18F56-E3C3-BD4C-0791-F62C51E9C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4760" y="5242320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AA6B70A-1B81-4102-AB04-98F831599723}"/>
              </a:ext>
            </a:extLst>
          </p:cNvPr>
          <p:cNvGrpSpPr/>
          <p:nvPr/>
        </p:nvGrpSpPr>
        <p:grpSpPr>
          <a:xfrm>
            <a:off x="-9897299" y="-121983"/>
            <a:ext cx="11647056" cy="6979983"/>
            <a:chOff x="-19467748" y="-179133"/>
            <a:chExt cx="11647056" cy="697998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84F2DB-48E9-A3D1-6AD2-CAC2054D80CF}"/>
                </a:ext>
              </a:extLst>
            </p:cNvPr>
            <p:cNvSpPr>
              <a:spLocks/>
            </p:cNvSpPr>
            <p:nvPr/>
          </p:nvSpPr>
          <p:spPr>
            <a:xfrm>
              <a:off x="-19467748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2338815 h 6858000"/>
                <a:gd name="connsiteX3" fmla="*/ 10955828 w 11592560"/>
                <a:gd name="connsiteY3" fmla="*/ 2336801 h 6858000"/>
                <a:gd name="connsiteX4" fmla="*/ 11406332 w 11592560"/>
                <a:gd name="connsiteY4" fmla="*/ 2336801 h 6858000"/>
                <a:gd name="connsiteX5" fmla="*/ 11592560 w 11592560"/>
                <a:gd name="connsiteY5" fmla="*/ 2523029 h 6858000"/>
                <a:gd name="connsiteX6" fmla="*/ 11592560 w 11592560"/>
                <a:gd name="connsiteY6" fmla="*/ 2973533 h 6858000"/>
                <a:gd name="connsiteX7" fmla="*/ 11406332 w 11592560"/>
                <a:gd name="connsiteY7" fmla="*/ 3159761 h 6858000"/>
                <a:gd name="connsiteX8" fmla="*/ 10955828 w 11592560"/>
                <a:gd name="connsiteY8" fmla="*/ 3159761 h 6858000"/>
                <a:gd name="connsiteX9" fmla="*/ 10935855 w 11592560"/>
                <a:gd name="connsiteY9" fmla="*/ 315774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2338815"/>
                  </a:lnTo>
                  <a:lnTo>
                    <a:pt x="10955828" y="2336801"/>
                  </a:lnTo>
                  <a:lnTo>
                    <a:pt x="11406332" y="2336801"/>
                  </a:lnTo>
                  <a:cubicBezTo>
                    <a:pt x="11509183" y="2336801"/>
                    <a:pt x="11592560" y="2420178"/>
                    <a:pt x="11592560" y="2523029"/>
                  </a:cubicBezTo>
                  <a:lnTo>
                    <a:pt x="11592560" y="2973533"/>
                  </a:lnTo>
                  <a:cubicBezTo>
                    <a:pt x="11592560" y="3076384"/>
                    <a:pt x="11509183" y="3159761"/>
                    <a:pt x="11406332" y="3159761"/>
                  </a:cubicBezTo>
                  <a:lnTo>
                    <a:pt x="10955828" y="3159761"/>
                  </a:lnTo>
                  <a:lnTo>
                    <a:pt x="10935855" y="315774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EE5BA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192428-8A2A-BA3A-CCEC-32C759B90997}"/>
                </a:ext>
              </a:extLst>
            </p:cNvPr>
            <p:cNvSpPr txBox="1"/>
            <p:nvPr/>
          </p:nvSpPr>
          <p:spPr>
            <a:xfrm>
              <a:off x="-13225281" y="-179133"/>
              <a:ext cx="24734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  <a:latin typeface="Montserrat ExtraBold" pitchFamily="2" charset="0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216BF4-53BB-F78D-5443-56221902FA6C}"/>
                </a:ext>
              </a:extLst>
            </p:cNvPr>
            <p:cNvSpPr txBox="1"/>
            <p:nvPr/>
          </p:nvSpPr>
          <p:spPr>
            <a:xfrm>
              <a:off x="-13871135" y="1198567"/>
              <a:ext cx="376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rgbClr val="212327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ابزارهای معروف اسکرپینگ</a:t>
              </a:r>
              <a:endParaRPr lang="en-US" sz="28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1C243B-EDFF-C545-6E42-1C467364056E}"/>
                </a:ext>
              </a:extLst>
            </p:cNvPr>
            <p:cNvSpPr txBox="1"/>
            <p:nvPr/>
          </p:nvSpPr>
          <p:spPr>
            <a:xfrm>
              <a:off x="-8679674" y="2222781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16875"/>
                  </a:solidFill>
                  <a:latin typeface="Montserrat ExtraBold" pitchFamily="2" charset="0"/>
                </a:rPr>
                <a:t>3</a:t>
              </a:r>
              <a:endParaRPr lang="en-US" sz="4800" b="1" dirty="0">
                <a:solidFill>
                  <a:srgbClr val="616875"/>
                </a:solidFill>
                <a:latin typeface="Montserrat ExtraBold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E99944-8A6A-C52E-EA1D-24672B9B824A}"/>
                </a:ext>
              </a:extLst>
            </p:cNvPr>
            <p:cNvSpPr txBox="1"/>
            <p:nvPr/>
          </p:nvSpPr>
          <p:spPr>
            <a:xfrm>
              <a:off x="-14280069" y="2227756"/>
              <a:ext cx="45830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Requests +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BeautifulSoup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ساده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Selenium 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داینامیک (جاوااسکریپتی)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Scrapy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فریم‌ورک قوی برای پروژه‌های بزرگ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30" name="Graphic 29" descr="Gears with solid fill">
            <a:extLst>
              <a:ext uri="{FF2B5EF4-FFF2-40B4-BE49-F238E27FC236}">
                <a16:creationId xmlns:a16="http://schemas.microsoft.com/office/drawing/2014/main" id="{550FA189-790D-24CB-6B9F-20DE8A0C4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869776" y="5271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981D0-FF1C-060F-B294-93E415799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41849"/>
          <a:stretch/>
        </p:blipFill>
        <p:spPr>
          <a:xfrm>
            <a:off x="-1" y="-57149"/>
            <a:ext cx="121920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7137E-46A4-76DF-F5DB-3386A417E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732B1-ECC7-B542-AFCB-147DF43101BA}"/>
              </a:ext>
            </a:extLst>
          </p:cNvPr>
          <p:cNvGrpSpPr/>
          <p:nvPr/>
        </p:nvGrpSpPr>
        <p:grpSpPr>
          <a:xfrm>
            <a:off x="9666514" y="3429000"/>
            <a:ext cx="2187974" cy="379354"/>
            <a:chOff x="4069080" y="3429000"/>
            <a:chExt cx="4053840" cy="9775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02ABC5-226E-9C20-8747-795529E10714}"/>
                </a:ext>
              </a:extLst>
            </p:cNvPr>
            <p:cNvSpPr/>
            <p:nvPr/>
          </p:nvSpPr>
          <p:spPr>
            <a:xfrm>
              <a:off x="4069080" y="3429000"/>
              <a:ext cx="4053840" cy="977538"/>
            </a:xfrm>
            <a:prstGeom prst="roundRect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54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04474-33EF-AA98-B84B-4C734C0046BA}"/>
                </a:ext>
              </a:extLst>
            </p:cNvPr>
            <p:cNvSpPr txBox="1"/>
            <p:nvPr/>
          </p:nvSpPr>
          <p:spPr>
            <a:xfrm>
              <a:off x="4199686" y="3527178"/>
              <a:ext cx="3749041" cy="872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600" b="1" dirty="0">
                  <a:solidFill>
                    <a:srgbClr val="21232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" panose="020B0606030804020204" pitchFamily="34" charset="-78"/>
                  <a:cs typeface="IRAN" panose="020B0606030804020204" pitchFamily="34" charset="-78"/>
                </a:rPr>
                <a:t>جمع آوری داده ها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0A8A3C-50F8-E602-A2AC-D7E4F35EA345}"/>
              </a:ext>
            </a:extLst>
          </p:cNvPr>
          <p:cNvSpPr txBox="1"/>
          <p:nvPr/>
        </p:nvSpPr>
        <p:spPr>
          <a:xfrm>
            <a:off x="10357283" y="3015190"/>
            <a:ext cx="80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49000"/>
                    </a:prstClr>
                  </a:outerShdw>
                </a:effectLst>
                <a:latin typeface="Montserrat ExtraBold" pitchFamily="2" charset="0"/>
                <a:cs typeface="IRAN" panose="020B0606030804020204" pitchFamily="34" charset="-78"/>
              </a:rPr>
              <a:t>03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33B552-EAAB-9C26-BD91-B5F2A27374E5}"/>
              </a:ext>
            </a:extLst>
          </p:cNvPr>
          <p:cNvGrpSpPr/>
          <p:nvPr/>
        </p:nvGrpSpPr>
        <p:grpSpPr>
          <a:xfrm>
            <a:off x="-1886526" y="-125832"/>
            <a:ext cx="11647057" cy="6983832"/>
            <a:chOff x="-11858006" y="-182982"/>
            <a:chExt cx="11647057" cy="698383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ADBB4FA-2973-5076-0CE4-9D91D29ACA14}"/>
                </a:ext>
              </a:extLst>
            </p:cNvPr>
            <p:cNvSpPr/>
            <p:nvPr/>
          </p:nvSpPr>
          <p:spPr>
            <a:xfrm>
              <a:off x="-11858006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4924995 h 6858000"/>
                <a:gd name="connsiteX3" fmla="*/ 10955828 w 11592560"/>
                <a:gd name="connsiteY3" fmla="*/ 4922981 h 6858000"/>
                <a:gd name="connsiteX4" fmla="*/ 11406332 w 11592560"/>
                <a:gd name="connsiteY4" fmla="*/ 4922981 h 6858000"/>
                <a:gd name="connsiteX5" fmla="*/ 11592560 w 11592560"/>
                <a:gd name="connsiteY5" fmla="*/ 5109209 h 6858000"/>
                <a:gd name="connsiteX6" fmla="*/ 11592560 w 11592560"/>
                <a:gd name="connsiteY6" fmla="*/ 5559713 h 6858000"/>
                <a:gd name="connsiteX7" fmla="*/ 11406332 w 11592560"/>
                <a:gd name="connsiteY7" fmla="*/ 5745941 h 6858000"/>
                <a:gd name="connsiteX8" fmla="*/ 10955828 w 11592560"/>
                <a:gd name="connsiteY8" fmla="*/ 5745941 h 6858000"/>
                <a:gd name="connsiteX9" fmla="*/ 10935855 w 11592560"/>
                <a:gd name="connsiteY9" fmla="*/ 574392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4924995"/>
                  </a:lnTo>
                  <a:lnTo>
                    <a:pt x="10955828" y="4922981"/>
                  </a:lnTo>
                  <a:lnTo>
                    <a:pt x="11406332" y="4922981"/>
                  </a:lnTo>
                  <a:cubicBezTo>
                    <a:pt x="11509183" y="4922981"/>
                    <a:pt x="11592560" y="5006358"/>
                    <a:pt x="11592560" y="5109209"/>
                  </a:cubicBezTo>
                  <a:lnTo>
                    <a:pt x="11592560" y="5559713"/>
                  </a:lnTo>
                  <a:cubicBezTo>
                    <a:pt x="11592560" y="5662564"/>
                    <a:pt x="11509183" y="5745941"/>
                    <a:pt x="11406332" y="5745941"/>
                  </a:cubicBezTo>
                  <a:lnTo>
                    <a:pt x="10955828" y="5745941"/>
                  </a:lnTo>
                  <a:lnTo>
                    <a:pt x="10935855" y="574392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327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 dirty="0">
                <a:latin typeface="Montserrat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BB394-DD3E-C335-864B-9F5E4D256EA5}"/>
                </a:ext>
              </a:extLst>
            </p:cNvPr>
            <p:cNvSpPr txBox="1"/>
            <p:nvPr/>
          </p:nvSpPr>
          <p:spPr>
            <a:xfrm>
              <a:off x="-7790885" y="2374941"/>
              <a:ext cx="61236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پایگاه داده آماده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:(Public Datasets)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effectLst/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دیتاست‌هایی که قبلاً آماده شدن و فقط دانلودشون می‌کنیم.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API 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رسمی سایت‌ها:</a:t>
              </a: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گرفتن داده مستقیم از سرور سایت‌ها با اجازه خودشون.</a:t>
              </a:r>
            </a:p>
            <a:p>
              <a:pPr marL="342900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+mj-lt"/>
                <a:buAutoNum type="arabicPeriod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وب‌اسکرپینگ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:(Web Scraping)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  <a:p>
              <a:pPr marL="800100" lvl="1" indent="-34290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effectLst/>
                  <a:latin typeface="IRAN" panose="020B0606030804020204" pitchFamily="34" charset="-78"/>
                  <a:ea typeface="Aptos" panose="020B0004020202020204" pitchFamily="34" charset="0"/>
                  <a:cs typeface="IRAN" panose="020B0606030804020204" pitchFamily="34" charset="-78"/>
                </a:rPr>
                <a:t>جمع کردن داده‌ها از صفحات سایت‌ها با کد نویسی.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ea typeface="Aptos" panose="020B0004020202020204" pitchFamily="34" charset="0"/>
                <a:cs typeface="IRAN" panose="020B0606030804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B007C1-7022-9EBB-7767-1B48BCF4538C}"/>
                </a:ext>
              </a:extLst>
            </p:cNvPr>
            <p:cNvSpPr txBox="1"/>
            <p:nvPr/>
          </p:nvSpPr>
          <p:spPr>
            <a:xfrm>
              <a:off x="-5918332" y="-182982"/>
              <a:ext cx="22083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5EDD01-DAF5-78F2-C297-4FA9E6DF3761}"/>
                </a:ext>
              </a:extLst>
            </p:cNvPr>
            <p:cNvSpPr txBox="1"/>
            <p:nvPr/>
          </p:nvSpPr>
          <p:spPr>
            <a:xfrm>
              <a:off x="-6718180" y="1265931"/>
              <a:ext cx="380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روش‌های جمـع‌آوری داده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A3C5E7-F656-A37B-706E-9ADE31C9AB5D}"/>
                </a:ext>
              </a:extLst>
            </p:cNvPr>
            <p:cNvSpPr txBox="1"/>
            <p:nvPr/>
          </p:nvSpPr>
          <p:spPr>
            <a:xfrm>
              <a:off x="-1069931" y="4818413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Montserrat ExtraBold" pitchFamily="2" charset="0"/>
                </a:rPr>
                <a:t>1</a:t>
              </a:r>
              <a:endParaRPr lang="en-US" sz="4800" b="1" dirty="0">
                <a:latin typeface="Montserrat ExtraBold" pitchFamily="2" charset="0"/>
              </a:endParaRPr>
            </a:p>
          </p:txBody>
        </p:sp>
        <p:pic>
          <p:nvPicPr>
            <p:cNvPr id="17" name="Graphic 16" descr="Database with solid fill">
              <a:extLst>
                <a:ext uri="{FF2B5EF4-FFF2-40B4-BE49-F238E27FC236}">
                  <a16:creationId xmlns:a16="http://schemas.microsoft.com/office/drawing/2014/main" id="{C0CB38FA-1B32-0BC3-D2D7-77FD588A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271353" y="5514462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64058D-2F83-8782-5C7C-F68FAC461D54}"/>
              </a:ext>
            </a:extLst>
          </p:cNvPr>
          <p:cNvGrpSpPr/>
          <p:nvPr/>
        </p:nvGrpSpPr>
        <p:grpSpPr>
          <a:xfrm>
            <a:off x="-2689033" y="-115856"/>
            <a:ext cx="11647057" cy="6973856"/>
            <a:chOff x="-12982433" y="-173006"/>
            <a:chExt cx="11647057" cy="69738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05215C-FEDC-48CD-2C5C-FDF57DA20A55}"/>
                </a:ext>
              </a:extLst>
            </p:cNvPr>
            <p:cNvSpPr/>
            <p:nvPr/>
          </p:nvSpPr>
          <p:spPr>
            <a:xfrm>
              <a:off x="-12982433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3631905 h 6858000"/>
                <a:gd name="connsiteX3" fmla="*/ 10955828 w 11592560"/>
                <a:gd name="connsiteY3" fmla="*/ 3629891 h 6858000"/>
                <a:gd name="connsiteX4" fmla="*/ 11406332 w 11592560"/>
                <a:gd name="connsiteY4" fmla="*/ 3629891 h 6858000"/>
                <a:gd name="connsiteX5" fmla="*/ 11592560 w 11592560"/>
                <a:gd name="connsiteY5" fmla="*/ 3816119 h 6858000"/>
                <a:gd name="connsiteX6" fmla="*/ 11592560 w 11592560"/>
                <a:gd name="connsiteY6" fmla="*/ 4266623 h 6858000"/>
                <a:gd name="connsiteX7" fmla="*/ 11406332 w 11592560"/>
                <a:gd name="connsiteY7" fmla="*/ 4452851 h 6858000"/>
                <a:gd name="connsiteX8" fmla="*/ 10955828 w 11592560"/>
                <a:gd name="connsiteY8" fmla="*/ 4452851 h 6858000"/>
                <a:gd name="connsiteX9" fmla="*/ 10935855 w 11592560"/>
                <a:gd name="connsiteY9" fmla="*/ 445083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3631905"/>
                  </a:lnTo>
                  <a:lnTo>
                    <a:pt x="10955828" y="3629891"/>
                  </a:lnTo>
                  <a:lnTo>
                    <a:pt x="11406332" y="3629891"/>
                  </a:lnTo>
                  <a:cubicBezTo>
                    <a:pt x="11509183" y="3629891"/>
                    <a:pt x="11592560" y="3713268"/>
                    <a:pt x="11592560" y="3816119"/>
                  </a:cubicBezTo>
                  <a:lnTo>
                    <a:pt x="11592560" y="4266623"/>
                  </a:lnTo>
                  <a:cubicBezTo>
                    <a:pt x="11592560" y="4369474"/>
                    <a:pt x="11509183" y="4452851"/>
                    <a:pt x="11406332" y="4452851"/>
                  </a:cubicBezTo>
                  <a:lnTo>
                    <a:pt x="10955828" y="4452851"/>
                  </a:lnTo>
                  <a:lnTo>
                    <a:pt x="10935855" y="445083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616875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136415-6746-A15C-7629-21B1FC57B2A1}"/>
                </a:ext>
              </a:extLst>
            </p:cNvPr>
            <p:cNvSpPr txBox="1"/>
            <p:nvPr/>
          </p:nvSpPr>
          <p:spPr>
            <a:xfrm>
              <a:off x="-6982939" y="-173006"/>
              <a:ext cx="25592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bg1">
                      <a:alpha val="15000"/>
                    </a:schemeClr>
                  </a:solidFill>
                  <a:latin typeface="Montserrat ExtraBold" pitchFamily="2" charset="0"/>
                </a:rPr>
                <a:t>02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BAF72F-BEA1-55DC-F8AE-750A78BCC29A}"/>
                </a:ext>
              </a:extLst>
            </p:cNvPr>
            <p:cNvSpPr txBox="1"/>
            <p:nvPr/>
          </p:nvSpPr>
          <p:spPr>
            <a:xfrm>
              <a:off x="-8091335" y="1204478"/>
              <a:ext cx="4788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 و </a:t>
              </a:r>
              <a:r>
                <a:rPr lang="en-US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Crawler</a:t>
              </a:r>
              <a:r>
                <a:rPr lang="fa-IR" sz="2800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نویسی</a:t>
              </a:r>
              <a:endParaRPr lang="en-US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8FD234-7000-32D2-1945-581DCBCEBE68}"/>
                </a:ext>
              </a:extLst>
            </p:cNvPr>
            <p:cNvSpPr txBox="1"/>
            <p:nvPr/>
          </p:nvSpPr>
          <p:spPr>
            <a:xfrm>
              <a:off x="-2194358" y="3516085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12327"/>
                  </a:solidFill>
                  <a:latin typeface="Montserrat ExtraBold" pitchFamily="2" charset="0"/>
                </a:rPr>
                <a:t>2</a:t>
              </a:r>
              <a:endParaRPr lang="en-US" sz="4800" b="1" dirty="0">
                <a:solidFill>
                  <a:srgbClr val="212327"/>
                </a:solidFill>
                <a:latin typeface="Montserrat ExtraBold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40D074-46C2-6EF9-E7BC-50E478098FDE}"/>
                </a:ext>
              </a:extLst>
            </p:cNvPr>
            <p:cNvSpPr txBox="1"/>
            <p:nvPr/>
          </p:nvSpPr>
          <p:spPr>
            <a:xfrm>
              <a:off x="-8171463" y="2388834"/>
              <a:ext cx="493626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وب‌اسکرپینگ: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گرفتن خودکار داده از صفحات وب با نوشتن کد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285750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Crawler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(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خز</a:t>
              </a:r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شگر</a:t>
              </a:r>
              <a:r>
                <a:rPr lang="ar-SA" b="1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):</a:t>
              </a: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FEE5BA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dirty="0">
                  <a:solidFill>
                    <a:schemeClr val="bg1">
                      <a:lumMod val="8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برنامه‌ای که مثل ربات، صفحه‌ها رو یکی‌یکی می‌خونه و داده‌ها رو جمع می‌کنه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31" name="Graphic 30" descr="Snake with solid fill">
            <a:extLst>
              <a:ext uri="{FF2B5EF4-FFF2-40B4-BE49-F238E27FC236}">
                <a16:creationId xmlns:a16="http://schemas.microsoft.com/office/drawing/2014/main" id="{4152F153-D58B-94DA-FD21-38753236E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0019" y="5242320"/>
            <a:ext cx="914400" cy="914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11AE8CA-2503-9A5D-177D-C0AE5768AD4F}"/>
              </a:ext>
            </a:extLst>
          </p:cNvPr>
          <p:cNvGrpSpPr/>
          <p:nvPr/>
        </p:nvGrpSpPr>
        <p:grpSpPr>
          <a:xfrm>
            <a:off x="-3515654" y="-121983"/>
            <a:ext cx="11647056" cy="6979983"/>
            <a:chOff x="-19467748" y="-179133"/>
            <a:chExt cx="11647056" cy="697998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02BD9B3-F290-A19F-BB57-72AAEA063CEB}"/>
                </a:ext>
              </a:extLst>
            </p:cNvPr>
            <p:cNvSpPr>
              <a:spLocks/>
            </p:cNvSpPr>
            <p:nvPr/>
          </p:nvSpPr>
          <p:spPr>
            <a:xfrm>
              <a:off x="-19467748" y="-57150"/>
              <a:ext cx="11592560" cy="6858000"/>
            </a:xfrm>
            <a:custGeom>
              <a:avLst/>
              <a:gdLst>
                <a:gd name="connsiteX0" fmla="*/ 0 w 11592560"/>
                <a:gd name="connsiteY0" fmla="*/ 0 h 6858000"/>
                <a:gd name="connsiteX1" fmla="*/ 10935855 w 11592560"/>
                <a:gd name="connsiteY1" fmla="*/ 0 h 6858000"/>
                <a:gd name="connsiteX2" fmla="*/ 10935855 w 11592560"/>
                <a:gd name="connsiteY2" fmla="*/ 2338815 h 6858000"/>
                <a:gd name="connsiteX3" fmla="*/ 10955828 w 11592560"/>
                <a:gd name="connsiteY3" fmla="*/ 2336801 h 6858000"/>
                <a:gd name="connsiteX4" fmla="*/ 11406332 w 11592560"/>
                <a:gd name="connsiteY4" fmla="*/ 2336801 h 6858000"/>
                <a:gd name="connsiteX5" fmla="*/ 11592560 w 11592560"/>
                <a:gd name="connsiteY5" fmla="*/ 2523029 h 6858000"/>
                <a:gd name="connsiteX6" fmla="*/ 11592560 w 11592560"/>
                <a:gd name="connsiteY6" fmla="*/ 2973533 h 6858000"/>
                <a:gd name="connsiteX7" fmla="*/ 11406332 w 11592560"/>
                <a:gd name="connsiteY7" fmla="*/ 3159761 h 6858000"/>
                <a:gd name="connsiteX8" fmla="*/ 10955828 w 11592560"/>
                <a:gd name="connsiteY8" fmla="*/ 3159761 h 6858000"/>
                <a:gd name="connsiteX9" fmla="*/ 10935855 w 11592560"/>
                <a:gd name="connsiteY9" fmla="*/ 3157748 h 6858000"/>
                <a:gd name="connsiteX10" fmla="*/ 10935855 w 11592560"/>
                <a:gd name="connsiteY10" fmla="*/ 6858000 h 6858000"/>
                <a:gd name="connsiteX11" fmla="*/ 0 w 1159256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92560" h="6858000">
                  <a:moveTo>
                    <a:pt x="0" y="0"/>
                  </a:moveTo>
                  <a:lnTo>
                    <a:pt x="10935855" y="0"/>
                  </a:lnTo>
                  <a:lnTo>
                    <a:pt x="10935855" y="2338815"/>
                  </a:lnTo>
                  <a:lnTo>
                    <a:pt x="10955828" y="2336801"/>
                  </a:lnTo>
                  <a:lnTo>
                    <a:pt x="11406332" y="2336801"/>
                  </a:lnTo>
                  <a:cubicBezTo>
                    <a:pt x="11509183" y="2336801"/>
                    <a:pt x="11592560" y="2420178"/>
                    <a:pt x="11592560" y="2523029"/>
                  </a:cubicBezTo>
                  <a:lnTo>
                    <a:pt x="11592560" y="2973533"/>
                  </a:lnTo>
                  <a:cubicBezTo>
                    <a:pt x="11592560" y="3076384"/>
                    <a:pt x="11509183" y="3159761"/>
                    <a:pt x="11406332" y="3159761"/>
                  </a:cubicBezTo>
                  <a:lnTo>
                    <a:pt x="10955828" y="3159761"/>
                  </a:lnTo>
                  <a:lnTo>
                    <a:pt x="10935855" y="3157748"/>
                  </a:lnTo>
                  <a:lnTo>
                    <a:pt x="1093585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EE5BA"/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092EF6-CDF0-4904-00D2-A4DD421415E9}"/>
                </a:ext>
              </a:extLst>
            </p:cNvPr>
            <p:cNvSpPr txBox="1"/>
            <p:nvPr/>
          </p:nvSpPr>
          <p:spPr>
            <a:xfrm>
              <a:off x="-13225281" y="-179133"/>
              <a:ext cx="24734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  <a:latin typeface="Montserrat ExtraBold" pitchFamily="2" charset="0"/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AE8104-20F2-5756-2284-425D9C322C61}"/>
                </a:ext>
              </a:extLst>
            </p:cNvPr>
            <p:cNvSpPr txBox="1"/>
            <p:nvPr/>
          </p:nvSpPr>
          <p:spPr>
            <a:xfrm>
              <a:off x="-13871135" y="1198567"/>
              <a:ext cx="376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rgbClr val="212327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ابزارهای معروف اسکرپینگ</a:t>
              </a:r>
              <a:endParaRPr lang="en-US" sz="2800" b="1" dirty="0">
                <a:solidFill>
                  <a:srgbClr val="212327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53D748-8A3E-E7B6-3B51-E5AC14782AB2}"/>
                </a:ext>
              </a:extLst>
            </p:cNvPr>
            <p:cNvSpPr txBox="1"/>
            <p:nvPr/>
          </p:nvSpPr>
          <p:spPr>
            <a:xfrm>
              <a:off x="-8679674" y="2222781"/>
              <a:ext cx="8589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16875"/>
                  </a:solidFill>
                  <a:latin typeface="Montserrat ExtraBold" pitchFamily="2" charset="0"/>
                </a:rPr>
                <a:t>3</a:t>
              </a:r>
              <a:endParaRPr lang="en-US" sz="4800" b="1" dirty="0">
                <a:solidFill>
                  <a:srgbClr val="616875"/>
                </a:solidFill>
                <a:latin typeface="Montserrat ExtraBol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F9D5C3-D725-730D-EA52-A8D223853C7A}"/>
                </a:ext>
              </a:extLst>
            </p:cNvPr>
            <p:cNvSpPr txBox="1"/>
            <p:nvPr/>
          </p:nvSpPr>
          <p:spPr>
            <a:xfrm>
              <a:off x="-14280069" y="2227756"/>
              <a:ext cx="4583005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Requests +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BeautifulSoup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ساده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Selenium 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برای صفحات داینامیک (جاوااسکریپتی)</a:t>
              </a:r>
            </a:p>
            <a:p>
              <a:pPr marL="285750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Wingdings" panose="05000000000000000000" pitchFamily="2" charset="2"/>
                <a:buChar char="v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Scrapy</a:t>
              </a:r>
              <a:r>
                <a:rPr lang="fa-I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: </a:t>
              </a:r>
            </a:p>
            <a:p>
              <a:pPr marL="742950" lvl="1" indent="-285750" algn="justLow" rtl="1">
                <a:lnSpc>
                  <a:spcPct val="150000"/>
                </a:lnSpc>
                <a:buClr>
                  <a:srgbClr val="616875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ar-SA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فریم‌ورک قوی برای پروژه‌های بزرگ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pic>
        <p:nvPicPr>
          <p:cNvPr id="41" name="Graphic 40" descr="Gears with solid fill">
            <a:extLst>
              <a:ext uri="{FF2B5EF4-FFF2-40B4-BE49-F238E27FC236}">
                <a16:creationId xmlns:a16="http://schemas.microsoft.com/office/drawing/2014/main" id="{5D7F3427-3A6F-89C1-D608-C430A9EE4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8369" y="5271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99058-FEAD-3D0F-9214-E8AE6579D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15859" r="9798"/>
          <a:stretch/>
        </p:blipFill>
        <p:spPr>
          <a:xfrm>
            <a:off x="0" y="-1"/>
            <a:ext cx="12191993" cy="84507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A0C4ED-9263-A2A5-851C-9BD9C7849591}"/>
              </a:ext>
            </a:extLst>
          </p:cNvPr>
          <p:cNvGrpSpPr/>
          <p:nvPr/>
        </p:nvGrpSpPr>
        <p:grpSpPr>
          <a:xfrm>
            <a:off x="19719997" y="8335262"/>
            <a:ext cx="3624115" cy="646331"/>
            <a:chOff x="1204480" y="5333912"/>
            <a:chExt cx="3624115" cy="646331"/>
          </a:xfrm>
        </p:grpSpPr>
        <p:pic>
          <p:nvPicPr>
            <p:cNvPr id="6" name="Graphic 5" descr="Pencil with solid fill">
              <a:extLst>
                <a:ext uri="{FF2B5EF4-FFF2-40B4-BE49-F238E27FC236}">
                  <a16:creationId xmlns:a16="http://schemas.microsoft.com/office/drawing/2014/main" id="{28AA3E0E-9922-17D0-5E5E-25FB9074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8515" y="5340163"/>
              <a:ext cx="640080" cy="6400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C6B52-C86F-A13B-BD53-E6B304EC658A}"/>
                </a:ext>
              </a:extLst>
            </p:cNvPr>
            <p:cNvSpPr txBox="1"/>
            <p:nvPr/>
          </p:nvSpPr>
          <p:spPr>
            <a:xfrm>
              <a:off x="1204480" y="5333912"/>
              <a:ext cx="31913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گـردآورنده: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رف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ــان عــ</a:t>
              </a:r>
              <a:r>
                <a:rPr lang="fa-IR" b="1" dirty="0" err="1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ربی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ــون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636736-C366-EC7E-85B6-8CA85CDCD233}"/>
              </a:ext>
            </a:extLst>
          </p:cNvPr>
          <p:cNvGrpSpPr/>
          <p:nvPr/>
        </p:nvGrpSpPr>
        <p:grpSpPr>
          <a:xfrm>
            <a:off x="-10069353" y="8335261"/>
            <a:ext cx="4010487" cy="646331"/>
            <a:chOff x="4146180" y="6402153"/>
            <a:chExt cx="4010487" cy="646331"/>
          </a:xfrm>
        </p:grpSpPr>
        <p:pic>
          <p:nvPicPr>
            <p:cNvPr id="9" name="Graphic 8" descr="Classroom with solid fill">
              <a:extLst>
                <a:ext uri="{FF2B5EF4-FFF2-40B4-BE49-F238E27FC236}">
                  <a16:creationId xmlns:a16="http://schemas.microsoft.com/office/drawing/2014/main" id="{E1A2A9DE-8F52-53A4-668D-736E53F0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16587" y="6405279"/>
              <a:ext cx="640080" cy="640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838D3A-F766-277B-38E4-D3A532AFFAFE}"/>
                </a:ext>
              </a:extLst>
            </p:cNvPr>
            <p:cNvSpPr txBox="1"/>
            <p:nvPr/>
          </p:nvSpPr>
          <p:spPr>
            <a:xfrm>
              <a:off x="4146180" y="6402153"/>
              <a:ext cx="34418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1"/>
              <a:r>
                <a:rPr lang="fa-IR" b="1" dirty="0">
                  <a:solidFill>
                    <a:srgbClr val="FECB0E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اسـتاد مـربـوطـه: </a:t>
              </a:r>
              <a:endParaRPr lang="en-US" dirty="0">
                <a:solidFill>
                  <a:srgbClr val="FECB0E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  <a:p>
              <a:pPr algn="r" rtl="1"/>
              <a:r>
                <a:rPr lang="fa-IR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     </a:t>
              </a:r>
              <a:r>
                <a:rPr lang="fa-IR" b="1" dirty="0">
                  <a:solidFill>
                    <a:schemeClr val="bg1"/>
                  </a:solidFill>
                  <a:latin typeface="IRAN" panose="020B0606030804020204" pitchFamily="34" charset="-78"/>
                  <a:cs typeface="IRAN" panose="020B0606030804020204" pitchFamily="34" charset="-78"/>
                </a:rPr>
                <a:t>           دکتـر یزدان پناهی</a:t>
              </a:r>
              <a:endParaRPr lang="en-US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90F403-8084-6EA9-7611-1C9324CFB5D1}"/>
              </a:ext>
            </a:extLst>
          </p:cNvPr>
          <p:cNvGrpSpPr/>
          <p:nvPr/>
        </p:nvGrpSpPr>
        <p:grpSpPr>
          <a:xfrm>
            <a:off x="0" y="-1800428"/>
            <a:ext cx="12242803" cy="10458856"/>
            <a:chOff x="-4" y="4778146"/>
            <a:chExt cx="12242803" cy="10458856"/>
          </a:xfrm>
        </p:grpSpPr>
        <p:sp>
          <p:nvSpPr>
            <p:cNvPr id="26" name="Flowchart: Document 9">
              <a:extLst>
                <a:ext uri="{FF2B5EF4-FFF2-40B4-BE49-F238E27FC236}">
                  <a16:creationId xmlns:a16="http://schemas.microsoft.com/office/drawing/2014/main" id="{D4955A32-55CF-F9EE-E641-EDAD86555DFE}"/>
                </a:ext>
              </a:extLst>
            </p:cNvPr>
            <p:cNvSpPr/>
            <p:nvPr/>
          </p:nvSpPr>
          <p:spPr>
            <a:xfrm rot="10800000">
              <a:off x="-4" y="5727700"/>
              <a:ext cx="12192001" cy="2082799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2455"/>
                <a:gd name="connsiteX1" fmla="*/ 21600 w 21600"/>
                <a:gd name="connsiteY1" fmla="*/ 0 h 22455"/>
                <a:gd name="connsiteX2" fmla="*/ 21600 w 21600"/>
                <a:gd name="connsiteY2" fmla="*/ 17322 h 22455"/>
                <a:gd name="connsiteX3" fmla="*/ 11273 w 21600"/>
                <a:gd name="connsiteY3" fmla="*/ 21885 h 22455"/>
                <a:gd name="connsiteX4" fmla="*/ 0 w 21600"/>
                <a:gd name="connsiteY4" fmla="*/ 20172 h 22455"/>
                <a:gd name="connsiteX5" fmla="*/ 0 w 21600"/>
                <a:gd name="connsiteY5" fmla="*/ 0 h 22455"/>
                <a:gd name="connsiteX0" fmla="*/ 0 w 21600"/>
                <a:gd name="connsiteY0" fmla="*/ 0 h 22770"/>
                <a:gd name="connsiteX1" fmla="*/ 21600 w 21600"/>
                <a:gd name="connsiteY1" fmla="*/ 0 h 22770"/>
                <a:gd name="connsiteX2" fmla="*/ 21600 w 21600"/>
                <a:gd name="connsiteY2" fmla="*/ 17322 h 22770"/>
                <a:gd name="connsiteX3" fmla="*/ 11273 w 21600"/>
                <a:gd name="connsiteY3" fmla="*/ 21885 h 22770"/>
                <a:gd name="connsiteX4" fmla="*/ 0 w 21600"/>
                <a:gd name="connsiteY4" fmla="*/ 20172 h 22770"/>
                <a:gd name="connsiteX5" fmla="*/ 0 w 21600"/>
                <a:gd name="connsiteY5" fmla="*/ 0 h 22770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0 w 21600"/>
                <a:gd name="connsiteY4" fmla="*/ 20172 h 22658"/>
                <a:gd name="connsiteX5" fmla="*/ 0 w 21600"/>
                <a:gd name="connsiteY5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410 w 21600"/>
                <a:gd name="connsiteY4" fmla="*/ 20789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658"/>
                <a:gd name="connsiteX1" fmla="*/ 21600 w 21600"/>
                <a:gd name="connsiteY1" fmla="*/ 0 h 22658"/>
                <a:gd name="connsiteX2" fmla="*/ 21600 w 21600"/>
                <a:gd name="connsiteY2" fmla="*/ 17322 h 22658"/>
                <a:gd name="connsiteX3" fmla="*/ 11273 w 21600"/>
                <a:gd name="connsiteY3" fmla="*/ 21885 h 22658"/>
                <a:gd name="connsiteX4" fmla="*/ 4612 w 21600"/>
                <a:gd name="connsiteY4" fmla="*/ 20926 h 22658"/>
                <a:gd name="connsiteX5" fmla="*/ 0 w 21600"/>
                <a:gd name="connsiteY5" fmla="*/ 20172 h 22658"/>
                <a:gd name="connsiteX6" fmla="*/ 0 w 21600"/>
                <a:gd name="connsiteY6" fmla="*/ 0 h 22658"/>
                <a:gd name="connsiteX0" fmla="*/ 0 w 21600"/>
                <a:gd name="connsiteY0" fmla="*/ 0 h 22778"/>
                <a:gd name="connsiteX1" fmla="*/ 21600 w 21600"/>
                <a:gd name="connsiteY1" fmla="*/ 0 h 22778"/>
                <a:gd name="connsiteX2" fmla="*/ 21600 w 21600"/>
                <a:gd name="connsiteY2" fmla="*/ 17322 h 22778"/>
                <a:gd name="connsiteX3" fmla="*/ 11273 w 21600"/>
                <a:gd name="connsiteY3" fmla="*/ 22022 h 22778"/>
                <a:gd name="connsiteX4" fmla="*/ 4612 w 21600"/>
                <a:gd name="connsiteY4" fmla="*/ 20926 h 22778"/>
                <a:gd name="connsiteX5" fmla="*/ 0 w 21600"/>
                <a:gd name="connsiteY5" fmla="*/ 20172 h 22778"/>
                <a:gd name="connsiteX6" fmla="*/ 0 w 21600"/>
                <a:gd name="connsiteY6" fmla="*/ 0 h 2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277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9871" y="20627"/>
                    <a:pt x="15368" y="24424"/>
                    <a:pt x="11273" y="22022"/>
                  </a:cubicBezTo>
                  <a:cubicBezTo>
                    <a:pt x="8397" y="22349"/>
                    <a:pt x="7459" y="19156"/>
                    <a:pt x="4612" y="20926"/>
                  </a:cubicBezTo>
                  <a:cubicBezTo>
                    <a:pt x="2823" y="22833"/>
                    <a:pt x="724" y="23386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9249D0-3119-F78F-F1F7-23A69420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00" y="5077460"/>
              <a:ext cx="724948" cy="1143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A827B26-9BC1-8C16-79D9-5A7B4862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415313" y="4800600"/>
              <a:ext cx="676618" cy="1066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B2E4DF-8EC4-276A-7782-AD755946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82844" y="5361848"/>
              <a:ext cx="393139" cy="6198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055F186-2455-39C3-E314-72375D55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85250" y="4791337"/>
              <a:ext cx="674437" cy="10633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B8C44-4531-FBEB-BBDE-9054B03D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94752" y="5011043"/>
              <a:ext cx="485148" cy="76491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784EE2-7088-C608-87E2-38B8A6D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88515" y="5077460"/>
              <a:ext cx="461003" cy="7268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AD95D6-5C1E-DD3F-D9DF-F5BF7DE9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80365" y="5072207"/>
              <a:ext cx="485148" cy="7649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DE1DA4-5099-BF41-0FF2-AC7A3ADF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49660" y="5294040"/>
              <a:ext cx="393139" cy="6198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42BD36-1DC2-F566-0D1D-B1679E15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98881" y="4778146"/>
              <a:ext cx="676619" cy="106680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04AE28-9550-825F-243C-A2B20C10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84555" y="5189220"/>
              <a:ext cx="434508" cy="6850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42EEB6-403A-5408-C907-174FFED2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26593" y="5595896"/>
              <a:ext cx="264371" cy="41682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F41FCD-A17B-34A5-E78E-8F139A17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61848" y="5423920"/>
              <a:ext cx="233076" cy="36748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09AE83-169E-00AF-FEE0-E77B908B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5274" y="5330784"/>
              <a:ext cx="331070" cy="52198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9D36304-0DCB-1836-F7B4-4B4AA085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24152" y="5414394"/>
              <a:ext cx="306191" cy="48276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9119EA-FEE9-0C39-C355-025E5DFA129A}"/>
                </a:ext>
              </a:extLst>
            </p:cNvPr>
            <p:cNvSpPr/>
            <p:nvPr/>
          </p:nvSpPr>
          <p:spPr>
            <a:xfrm>
              <a:off x="3" y="7770391"/>
              <a:ext cx="12191997" cy="7466611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791F8C-1A94-C6FF-E7E9-3073483E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3236" y="5521214"/>
              <a:ext cx="331070" cy="521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ACF806-907D-78F7-DBDD-0B665B87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7549" y="4815748"/>
              <a:ext cx="674437" cy="106336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567F7A-2C23-D58D-582F-556A99AA8269}"/>
              </a:ext>
            </a:extLst>
          </p:cNvPr>
          <p:cNvSpPr/>
          <p:nvPr/>
        </p:nvSpPr>
        <p:spPr>
          <a:xfrm>
            <a:off x="-8" y="-14228"/>
            <a:ext cx="12192001" cy="6968977"/>
          </a:xfrm>
          <a:prstGeom prst="rect">
            <a:avLst/>
          </a:prstGeom>
          <a:solidFill>
            <a:srgbClr val="2123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F6F70-C0E7-4497-DB83-B76C64792F85}"/>
              </a:ext>
            </a:extLst>
          </p:cNvPr>
          <p:cNvSpPr txBox="1"/>
          <p:nvPr/>
        </p:nvSpPr>
        <p:spPr>
          <a:xfrm>
            <a:off x="1722120" y="2198410"/>
            <a:ext cx="8747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ECB0E"/>
                </a:solidFill>
                <a:latin typeface="AvenirNext LT Pro Heavy" panose="020B0903020202020204" pitchFamily="34" charset="0"/>
              </a:rPr>
              <a:t>ROADMAP</a:t>
            </a:r>
            <a:endParaRPr lang="en-US" sz="10000" dirty="0">
              <a:solidFill>
                <a:srgbClr val="FECB0E"/>
              </a:solidFill>
              <a:latin typeface="AvenirNext LT Pro Heavy" panose="020B09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17D88-82EE-E706-714A-F818BC3A9573}"/>
              </a:ext>
            </a:extLst>
          </p:cNvPr>
          <p:cNvSpPr txBox="1"/>
          <p:nvPr/>
        </p:nvSpPr>
        <p:spPr>
          <a:xfrm>
            <a:off x="3261851" y="3568015"/>
            <a:ext cx="56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FFF7D4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پروژه پیش رو بدین گونه سـازماندهی شـده اسـت:</a:t>
            </a:r>
            <a:endParaRPr lang="en-US" sz="2000" dirty="0">
              <a:solidFill>
                <a:srgbClr val="FFF7D4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EAB678-571E-3F17-E407-2E320DC3D641}"/>
              </a:ext>
            </a:extLst>
          </p:cNvPr>
          <p:cNvGrpSpPr/>
          <p:nvPr/>
        </p:nvGrpSpPr>
        <p:grpSpPr>
          <a:xfrm>
            <a:off x="5821680" y="4267852"/>
            <a:ext cx="548640" cy="2682763"/>
            <a:chOff x="5821676" y="4267852"/>
            <a:chExt cx="548640" cy="268276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B2D971-BB12-56C0-B81B-DE62FBC43BE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6" y="4542172"/>
              <a:ext cx="0" cy="240844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AAEE6D-9524-C7E3-01F1-2710F8F7897F}"/>
                </a:ext>
              </a:extLst>
            </p:cNvPr>
            <p:cNvSpPr/>
            <p:nvPr/>
          </p:nvSpPr>
          <p:spPr>
            <a:xfrm>
              <a:off x="5821676" y="4267852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7B5B2B-5575-E090-5F44-00205F7B9085}"/>
              </a:ext>
            </a:extLst>
          </p:cNvPr>
          <p:cNvSpPr txBox="1"/>
          <p:nvPr/>
        </p:nvSpPr>
        <p:spPr>
          <a:xfrm>
            <a:off x="1416492" y="-7276860"/>
            <a:ext cx="935901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سیستم پاس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خ‌دهی ه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وشمند به س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والات مت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داول با استف</a:t>
            </a:r>
            <a:r>
              <a:rPr lang="fa-IR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ـ</a:t>
            </a:r>
            <a:r>
              <a:rPr lang="ar-SA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اده از </a:t>
            </a:r>
            <a:r>
              <a:rPr lang="en-US" sz="48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A7AD6-673F-67C8-D68A-47135784C92D}"/>
              </a:ext>
            </a:extLst>
          </p:cNvPr>
          <p:cNvSpPr txBox="1"/>
          <p:nvPr/>
        </p:nvSpPr>
        <p:spPr>
          <a:xfrm>
            <a:off x="3603570" y="-5262041"/>
            <a:ext cx="4934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4000" b="1" dirty="0">
                <a:solidFill>
                  <a:srgbClr val="FEE5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DigiChat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Assistance</a:t>
            </a:r>
            <a:r>
              <a:rPr lang="en-US" sz="4000" b="1" dirty="0">
                <a:solidFill>
                  <a:srgbClr val="FEC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van" panose="02000503000000000000" pitchFamily="2" charset="-78"/>
                <a:cs typeface="Onvan" panose="02000503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148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67048C2-B997-459B-A6F3-ADAD986FE76C}"/>
              </a:ext>
            </a:extLst>
          </p:cNvPr>
          <p:cNvGrpSpPr/>
          <p:nvPr/>
        </p:nvGrpSpPr>
        <p:grpSpPr>
          <a:xfrm>
            <a:off x="5821680" y="0"/>
            <a:ext cx="548640" cy="2249418"/>
            <a:chOff x="5821676" y="0"/>
            <a:chExt cx="548640" cy="224941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EFDA8C-E7A2-3207-6AED-1A4D4D1B2F85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6" y="0"/>
              <a:ext cx="0" cy="2032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45F86C-B435-00AD-D9BB-946C7D67C029}"/>
                </a:ext>
              </a:extLst>
            </p:cNvPr>
            <p:cNvSpPr/>
            <p:nvPr/>
          </p:nvSpPr>
          <p:spPr>
            <a:xfrm>
              <a:off x="5821676" y="1700778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48E157-F8BA-2AC2-E366-26DC69D777AD}"/>
              </a:ext>
            </a:extLst>
          </p:cNvPr>
          <p:cNvSpPr txBox="1"/>
          <p:nvPr/>
        </p:nvSpPr>
        <p:spPr>
          <a:xfrm>
            <a:off x="4125686" y="2523738"/>
            <a:ext cx="39406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 01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ctr"/>
            <a:r>
              <a:rPr lang="fa-IR" sz="32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مقـدمــه</a:t>
            </a:r>
            <a:endParaRPr lang="en-US" sz="3200" b="1" dirty="0">
              <a:solidFill>
                <a:schemeClr val="bg1"/>
              </a:solidFill>
              <a:latin typeface="Onvan" panose="02000503000000000000" pitchFamily="2" charset="-78"/>
              <a:cs typeface="Onvan" panose="02000503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9630A-D18D-B539-F62F-D885A4CFE099}"/>
              </a:ext>
            </a:extLst>
          </p:cNvPr>
          <p:cNvSpPr txBox="1"/>
          <p:nvPr/>
        </p:nvSpPr>
        <p:spPr>
          <a:xfrm>
            <a:off x="4615625" y="3785622"/>
            <a:ext cx="2960747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نگاه کلی و مختصر بر پروژه پیش رو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400" dirty="0">
                <a:solidFill>
                  <a:srgbClr val="FEE5BA"/>
                </a:solidFill>
                <a:cs typeface="B Yekan" panose="00000400000000000000" pitchFamily="2" charset="-78"/>
              </a:rPr>
              <a:t>کاربران منتظرن... و منتظر... و منتظر!</a:t>
            </a:r>
            <a:endParaRPr lang="fa-IR" sz="1400" dirty="0">
              <a:solidFill>
                <a:srgbClr val="FEE5BA"/>
              </a:solidFill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400" dirty="0">
                <a:solidFill>
                  <a:srgbClr val="FEE5BA"/>
                </a:solidFill>
                <a:cs typeface="B Yekan" panose="00000400000000000000" pitchFamily="2" charset="-78"/>
              </a:rPr>
              <a:t>یه مغز دیجیتالی همیشه بیدار</a:t>
            </a:r>
            <a:endParaRPr lang="fa-IR" sz="1400" dirty="0">
              <a:solidFill>
                <a:srgbClr val="FEE5BA"/>
              </a:solidFill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چرا این پروژه مهم و کاربردی است؟</a:t>
            </a:r>
            <a:endParaRPr lang="ar-SA" sz="1400" dirty="0">
              <a:solidFill>
                <a:srgbClr val="FEE5BA"/>
              </a:solidFill>
              <a:cs typeface="B Yekan" panose="00000400000000000000" pitchFamily="2" charset="-7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B4B825-C8E9-A6BD-9D6F-6AC980E387BF}"/>
              </a:ext>
            </a:extLst>
          </p:cNvPr>
          <p:cNvGrpSpPr/>
          <p:nvPr/>
        </p:nvGrpSpPr>
        <p:grpSpPr>
          <a:xfrm>
            <a:off x="7936772" y="3154680"/>
            <a:ext cx="4255228" cy="548640"/>
            <a:chOff x="7936772" y="3259812"/>
            <a:chExt cx="4255228" cy="54864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6BBB287-53F8-E1DC-8FB4-0C4B8A2D0F6E}"/>
                </a:ext>
              </a:extLst>
            </p:cNvPr>
            <p:cNvCxnSpPr>
              <a:cxnSpLocks/>
              <a:endCxn id="21" idx="6"/>
            </p:cNvCxnSpPr>
            <p:nvPr/>
          </p:nvCxnSpPr>
          <p:spPr>
            <a:xfrm flipH="1">
              <a:off x="8485412" y="3534132"/>
              <a:ext cx="370658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E5E0EE-6F5C-CDBD-D97D-93C7E4CF8688}"/>
                </a:ext>
              </a:extLst>
            </p:cNvPr>
            <p:cNvSpPr/>
            <p:nvPr/>
          </p:nvSpPr>
          <p:spPr>
            <a:xfrm>
              <a:off x="7936772" y="3259812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73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0B4B825-C8E9-A6BD-9D6F-6AC980E387BF}"/>
              </a:ext>
            </a:extLst>
          </p:cNvPr>
          <p:cNvGrpSpPr/>
          <p:nvPr/>
        </p:nvGrpSpPr>
        <p:grpSpPr>
          <a:xfrm>
            <a:off x="8728089" y="3154680"/>
            <a:ext cx="3463911" cy="548640"/>
            <a:chOff x="8728089" y="3259812"/>
            <a:chExt cx="3463911" cy="54864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6BBB287-53F8-E1DC-8FB4-0C4B8A2D0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511" y="3534132"/>
              <a:ext cx="328748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E5E0EE-6F5C-CDBD-D97D-93C7E4CF8688}"/>
                </a:ext>
              </a:extLst>
            </p:cNvPr>
            <p:cNvSpPr/>
            <p:nvPr/>
          </p:nvSpPr>
          <p:spPr>
            <a:xfrm>
              <a:off x="8728089" y="3259812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658AA2-FB58-74E7-B238-70FA386554C1}"/>
              </a:ext>
            </a:extLst>
          </p:cNvPr>
          <p:cNvSpPr txBox="1"/>
          <p:nvPr/>
        </p:nvSpPr>
        <p:spPr>
          <a:xfrm>
            <a:off x="3865115" y="2531432"/>
            <a:ext cx="44617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 02</a:t>
            </a:r>
          </a:p>
          <a:p>
            <a:pPr algn="ctr"/>
            <a:endParaRPr lang="fa-IR" sz="1100" b="1" dirty="0">
              <a:solidFill>
                <a:schemeClr val="bg1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ctr"/>
            <a:r>
              <a:rPr lang="fa-IR" sz="3200" b="1" dirty="0">
                <a:solidFill>
                  <a:schemeClr val="bg1"/>
                </a:solidFill>
                <a:latin typeface="Onvan" panose="02000503000000000000" pitchFamily="2" charset="-78"/>
                <a:cs typeface="Onvan" panose="02000503000000000000" pitchFamily="2" charset="-78"/>
              </a:rPr>
              <a:t>مراحـل سـاخـت پـروژه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139E3-D76F-2D40-DABE-5BE9584384C7}"/>
              </a:ext>
            </a:extLst>
          </p:cNvPr>
          <p:cNvSpPr txBox="1"/>
          <p:nvPr/>
        </p:nvSpPr>
        <p:spPr>
          <a:xfrm>
            <a:off x="2623461" y="3977640"/>
            <a:ext cx="5264186" cy="80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تعریف مراحل کلیدی پروژه 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بیشتر با نحوه ساخت پروژه</a:t>
            </a:r>
            <a:endParaRPr lang="en-US" sz="1400" dirty="0">
              <a:solidFill>
                <a:srgbClr val="FEE5B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AC9F1D-F4D9-E355-A14D-D8DE7B901878}"/>
              </a:ext>
            </a:extLst>
          </p:cNvPr>
          <p:cNvGrpSpPr/>
          <p:nvPr/>
        </p:nvGrpSpPr>
        <p:grpSpPr>
          <a:xfrm>
            <a:off x="0" y="3154680"/>
            <a:ext cx="3561809" cy="548640"/>
            <a:chOff x="0" y="3259812"/>
            <a:chExt cx="3561809" cy="54864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0498A05-5B05-BE6C-3209-64013E814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534132"/>
              <a:ext cx="328748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44EB78-40B9-64EA-7685-E5F72CF55D07}"/>
                </a:ext>
              </a:extLst>
            </p:cNvPr>
            <p:cNvSpPr/>
            <p:nvPr/>
          </p:nvSpPr>
          <p:spPr>
            <a:xfrm>
              <a:off x="3013169" y="3259812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762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3714551-1E3D-9FD6-7A2A-874B53C9832C}"/>
              </a:ext>
            </a:extLst>
          </p:cNvPr>
          <p:cNvSpPr txBox="1"/>
          <p:nvPr/>
        </p:nvSpPr>
        <p:spPr>
          <a:xfrm>
            <a:off x="6479694" y="2531432"/>
            <a:ext cx="452228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 03</a:t>
            </a:r>
          </a:p>
          <a:p>
            <a:pPr algn="ctr"/>
            <a:endParaRPr lang="fa-IR" sz="1100" b="1" dirty="0">
              <a:solidFill>
                <a:schemeClr val="bg1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ctr"/>
            <a:r>
              <a:rPr lang="fa-IR" sz="32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جمع آوری داده ها</a:t>
            </a:r>
            <a:endParaRPr lang="en-US" sz="3200" b="1" dirty="0">
              <a:solidFill>
                <a:schemeClr val="bg1"/>
              </a:solidFill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8019F-5239-0348-5F32-01508416C7BD}"/>
              </a:ext>
            </a:extLst>
          </p:cNvPr>
          <p:cNvSpPr txBox="1"/>
          <p:nvPr/>
        </p:nvSpPr>
        <p:spPr>
          <a:xfrm>
            <a:off x="7069571" y="3937388"/>
            <a:ext cx="3342533" cy="251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با انواع روش های جمع آوری داده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تعریف وب اسکرپینگ و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Crawler</a:t>
            </a: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نویسی  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معرفی ابزار های مختلف اسکرپینگ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با کتابخانه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Selenium</a:t>
            </a:r>
            <a:endParaRPr lang="fa-IR" sz="1400" b="1" dirty="0">
              <a:solidFill>
                <a:srgbClr val="FEE5BA"/>
              </a:solidFill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مختصر با کتابخانه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Pandas</a:t>
            </a:r>
            <a:endParaRPr lang="fa-IR" sz="1400" b="1" dirty="0">
              <a:solidFill>
                <a:srgbClr val="FEE5BA"/>
              </a:solidFill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جمع آوری دیتاست خام و اولیه پروژه</a:t>
            </a:r>
            <a:endParaRPr lang="fa-IR" sz="1400" dirty="0">
              <a:solidFill>
                <a:srgbClr val="FEE5B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66BD96-4E3F-B1A1-62B2-9FFF109972E8}"/>
              </a:ext>
            </a:extLst>
          </p:cNvPr>
          <p:cNvGrpSpPr/>
          <p:nvPr/>
        </p:nvGrpSpPr>
        <p:grpSpPr>
          <a:xfrm>
            <a:off x="0" y="3154680"/>
            <a:ext cx="6370322" cy="3703320"/>
            <a:chOff x="0" y="3154680"/>
            <a:chExt cx="6370322" cy="37033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9CC1F4-D5B4-A74A-82BF-DF9D9E2CB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29000"/>
              <a:ext cx="60350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A1D77C-A0AC-8E03-7C58-1FCF5CD9CA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34132"/>
              <a:ext cx="0" cy="332386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B01DC3-E6B1-0BE4-F3E0-C893318278AC}"/>
                </a:ext>
              </a:extLst>
            </p:cNvPr>
            <p:cNvSpPr/>
            <p:nvPr/>
          </p:nvSpPr>
          <p:spPr>
            <a:xfrm>
              <a:off x="5821682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041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082478C-C2B6-FBE2-ED98-EFF8ECC50320}"/>
              </a:ext>
            </a:extLst>
          </p:cNvPr>
          <p:cNvSpPr txBox="1"/>
          <p:nvPr/>
        </p:nvSpPr>
        <p:spPr>
          <a:xfrm>
            <a:off x="6563483" y="2441288"/>
            <a:ext cx="41635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04</a:t>
            </a:r>
            <a:endParaRPr lang="fa-IR" sz="32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endParaRPr lang="en-US" sz="11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r>
              <a:rPr lang="fa-IR" sz="32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پیش پـردازش داده ها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64B8DA-310D-E0BB-9242-EC0305462A66}"/>
              </a:ext>
            </a:extLst>
          </p:cNvPr>
          <p:cNvGrpSpPr/>
          <p:nvPr/>
        </p:nvGrpSpPr>
        <p:grpSpPr>
          <a:xfrm>
            <a:off x="-55419" y="0"/>
            <a:ext cx="6425739" cy="3703320"/>
            <a:chOff x="-55419" y="0"/>
            <a:chExt cx="6425739" cy="370332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5AA2E7-0957-E9CA-0073-684A4BD2CA8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334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363433-17F8-976A-929A-B974C1FB9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5419" y="3429000"/>
              <a:ext cx="61264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9FD064-BC49-CB60-5ED1-A2F1FE9220C1}"/>
                </a:ext>
              </a:extLst>
            </p:cNvPr>
            <p:cNvSpPr/>
            <p:nvPr/>
          </p:nvSpPr>
          <p:spPr>
            <a:xfrm>
              <a:off x="5821680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2158D1-7CE1-315C-2B6A-600E6A471F41}"/>
              </a:ext>
            </a:extLst>
          </p:cNvPr>
          <p:cNvSpPr txBox="1"/>
          <p:nvPr/>
        </p:nvSpPr>
        <p:spPr>
          <a:xfrm>
            <a:off x="6259286" y="3897086"/>
            <a:ext cx="4264421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توضیح مفاهیم پایه پردازش متن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تعریف </a:t>
            </a:r>
            <a:r>
              <a:rPr lang="en-US" sz="1400" dirty="0">
                <a:solidFill>
                  <a:srgbClr val="FEE5BA"/>
                </a:solidFill>
                <a:cs typeface="B Yekan" panose="00000400000000000000" pitchFamily="2" charset="-78"/>
              </a:rPr>
              <a:t>Token</a:t>
            </a: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، </a:t>
            </a:r>
            <a:r>
              <a:rPr lang="en-US" sz="1400" dirty="0">
                <a:solidFill>
                  <a:srgbClr val="FEE5BA"/>
                </a:solidFill>
                <a:cs typeface="B Yekan" panose="00000400000000000000" pitchFamily="2" charset="-78"/>
              </a:rPr>
              <a:t>Tokenizer</a:t>
            </a: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 و </a:t>
            </a:r>
            <a:r>
              <a:rPr lang="en-US" sz="1400" dirty="0">
                <a:solidFill>
                  <a:srgbClr val="FEE5BA"/>
                </a:solidFill>
                <a:cs typeface="B Yekan" panose="00000400000000000000" pitchFamily="2" charset="-78"/>
              </a:rPr>
              <a:t>Embedding </a:t>
            </a:r>
            <a:endParaRPr lang="fa-IR" sz="1400" dirty="0">
              <a:solidFill>
                <a:srgbClr val="FEE5BA"/>
              </a:solidFill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آشنایی مختصر با کتابخانه های </a:t>
            </a:r>
            <a:r>
              <a:rPr lang="en-US" sz="1400" dirty="0">
                <a:solidFill>
                  <a:srgbClr val="FEE5BA"/>
                </a:solidFill>
                <a:cs typeface="B Yekan" panose="00000400000000000000" pitchFamily="2" charset="-78"/>
              </a:rPr>
              <a:t>Transformer</a:t>
            </a: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، </a:t>
            </a:r>
            <a:r>
              <a:rPr lang="en-US" sz="1400" dirty="0" err="1">
                <a:solidFill>
                  <a:srgbClr val="FEE5BA"/>
                </a:solidFill>
                <a:cs typeface="B Yekan" panose="00000400000000000000" pitchFamily="2" charset="-78"/>
              </a:rPr>
              <a:t>Sentence_Transformer</a:t>
            </a: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 و </a:t>
            </a:r>
            <a:r>
              <a:rPr lang="en-US" sz="1400" dirty="0" err="1">
                <a:solidFill>
                  <a:srgbClr val="FEE5BA"/>
                </a:solidFill>
                <a:cs typeface="B Yekan" panose="00000400000000000000" pitchFamily="2" charset="-78"/>
              </a:rPr>
              <a:t>Numpy</a:t>
            </a:r>
            <a:endParaRPr lang="fa-IR" sz="1400" dirty="0">
              <a:solidFill>
                <a:srgbClr val="FEE5BA"/>
              </a:solidFill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آشنایی مدل زبانی </a:t>
            </a:r>
            <a:r>
              <a:rPr lang="en-US" sz="1400" dirty="0">
                <a:solidFill>
                  <a:srgbClr val="FEE5BA"/>
                </a:solidFill>
                <a:cs typeface="B Yekan" panose="00000400000000000000" pitchFamily="2" charset="-78"/>
              </a:rPr>
              <a:t>Bert </a:t>
            </a: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 فارسی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cs typeface="B Yekan" panose="00000400000000000000" pitchFamily="2" charset="-78"/>
              </a:rPr>
              <a:t>آماده سازی دیتاست برای مدلسازی</a:t>
            </a:r>
          </a:p>
        </p:txBody>
      </p:sp>
    </p:spTree>
    <p:extLst>
      <p:ext uri="{BB962C8B-B14F-4D97-AF65-F5344CB8AC3E}">
        <p14:creationId xmlns:p14="http://schemas.microsoft.com/office/powerpoint/2010/main" val="125714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2ED6FF-A931-B2B1-3727-BF1EB7BE1A54}"/>
              </a:ext>
            </a:extLst>
          </p:cNvPr>
          <p:cNvSpPr txBox="1"/>
          <p:nvPr/>
        </p:nvSpPr>
        <p:spPr>
          <a:xfrm>
            <a:off x="3873910" y="2531432"/>
            <a:ext cx="44441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05</a:t>
            </a:r>
            <a:endParaRPr lang="fa-IR" sz="32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endParaRPr lang="en-US" sz="11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r>
              <a:rPr lang="fa-IR" sz="28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مـدلسـازی و ساخـت اپلیکیشن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4229A3-8A16-02A6-AA68-03E8D19ADD7D}"/>
              </a:ext>
            </a:extLst>
          </p:cNvPr>
          <p:cNvGrpSpPr/>
          <p:nvPr/>
        </p:nvGrpSpPr>
        <p:grpSpPr>
          <a:xfrm>
            <a:off x="8728093" y="3154680"/>
            <a:ext cx="3463907" cy="548640"/>
            <a:chOff x="8728093" y="3154680"/>
            <a:chExt cx="3463907" cy="5486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B9A3C14-8783-30C3-2B24-8BB0697B3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2413" y="3429000"/>
              <a:ext cx="31895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03CEAE-9F40-D452-D894-1D1BC53CC9BB}"/>
                </a:ext>
              </a:extLst>
            </p:cNvPr>
            <p:cNvSpPr/>
            <p:nvPr/>
          </p:nvSpPr>
          <p:spPr>
            <a:xfrm>
              <a:off x="8728093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A7D67B-77F9-80F4-C8BF-CFDC7DE30B44}"/>
              </a:ext>
            </a:extLst>
          </p:cNvPr>
          <p:cNvGrpSpPr/>
          <p:nvPr/>
        </p:nvGrpSpPr>
        <p:grpSpPr>
          <a:xfrm>
            <a:off x="0" y="3154680"/>
            <a:ext cx="3463907" cy="548640"/>
            <a:chOff x="0" y="3154680"/>
            <a:chExt cx="3463907" cy="5486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307268-530E-F3C2-4B84-825FF765E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29000"/>
              <a:ext cx="31895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C845F4-0238-7664-CCB4-E831279BBED0}"/>
                </a:ext>
              </a:extLst>
            </p:cNvPr>
            <p:cNvSpPr/>
            <p:nvPr/>
          </p:nvSpPr>
          <p:spPr>
            <a:xfrm>
              <a:off x="2915267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55E3AE-5AF7-0E8F-6FF7-35D74FB45869}"/>
              </a:ext>
            </a:extLst>
          </p:cNvPr>
          <p:cNvSpPr txBox="1"/>
          <p:nvPr/>
        </p:nvSpPr>
        <p:spPr>
          <a:xfrm>
            <a:off x="3463907" y="3860516"/>
            <a:ext cx="4840046" cy="209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یادآوری مفهوم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Embedding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مختصر با کتابخانه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Sci-kit learn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توضیح مفهوم ریاضیاتی </a:t>
            </a:r>
            <a:r>
              <a:rPr lang="en-US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Cosine Similarity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آشنایی با کتابخانه </a:t>
            </a:r>
            <a:r>
              <a:rPr lang="en-US" sz="1400" b="1" dirty="0" err="1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Stremlit</a:t>
            </a:r>
            <a:r>
              <a:rPr lang="fa-IR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و نحوه ساخت وب اپلیکیشن های ساده</a:t>
            </a:r>
          </a:p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b="1" dirty="0">
                <a:solidFill>
                  <a:srgbClr val="FEE5B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نمایش اپلیک</a:t>
            </a:r>
            <a:r>
              <a:rPr lang="fa-IR" sz="1400" b="1" dirty="0">
                <a:solidFill>
                  <a:srgbClr val="FEE5BA"/>
                </a:solidFill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یشن نهایی و تست آن</a:t>
            </a:r>
            <a:endParaRPr lang="en-US" sz="1400" b="1" dirty="0">
              <a:solidFill>
                <a:srgbClr val="FEE5B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71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C8196-C731-D178-87AA-E96BDC9E9DA3}"/>
              </a:ext>
            </a:extLst>
          </p:cNvPr>
          <p:cNvSpPr txBox="1"/>
          <p:nvPr/>
        </p:nvSpPr>
        <p:spPr>
          <a:xfrm>
            <a:off x="1502231" y="2531432"/>
            <a:ext cx="41822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ECB0E"/>
                </a:solidFill>
                <a:latin typeface="AvenirNext LT Pro Bold" panose="020B0804020202020204" pitchFamily="34" charset="0"/>
              </a:rPr>
              <a:t>STEP 06</a:t>
            </a:r>
            <a:endParaRPr lang="fa-IR" sz="32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endParaRPr lang="en-US" sz="1100" dirty="0">
              <a:solidFill>
                <a:srgbClr val="FECB0E"/>
              </a:solidFill>
              <a:latin typeface="AvenirNext LT Pro Bold" panose="020B0804020202020204" pitchFamily="34" charset="0"/>
            </a:endParaRPr>
          </a:p>
          <a:p>
            <a:pPr algn="ctr"/>
            <a:r>
              <a:rPr lang="fa-IR" sz="3200" b="1" dirty="0">
                <a:solidFill>
                  <a:schemeClr val="bg1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پیشنهاداتی برای بهتر شدن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37CE60-BF0A-22B1-9BEF-7678B359F8A2}"/>
              </a:ext>
            </a:extLst>
          </p:cNvPr>
          <p:cNvGrpSpPr/>
          <p:nvPr/>
        </p:nvGrpSpPr>
        <p:grpSpPr>
          <a:xfrm>
            <a:off x="5821680" y="3154680"/>
            <a:ext cx="6370320" cy="3772593"/>
            <a:chOff x="5821680" y="3154680"/>
            <a:chExt cx="6370320" cy="377259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92629F-D405-F896-8A13-CC1BBBFE4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429000"/>
              <a:ext cx="6096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ED78871-07A6-FCAD-71DC-390CE35EE77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93655"/>
              <a:ext cx="0" cy="34336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DD07AE-9EE6-D0D3-B662-7E3971B2D20B}"/>
                </a:ext>
              </a:extLst>
            </p:cNvPr>
            <p:cNvSpPr/>
            <p:nvPr/>
          </p:nvSpPr>
          <p:spPr>
            <a:xfrm>
              <a:off x="5821680" y="3154680"/>
              <a:ext cx="548640" cy="548640"/>
            </a:xfrm>
            <a:prstGeom prst="ellipse">
              <a:avLst/>
            </a:prstGeom>
            <a:solidFill>
              <a:srgbClr val="FECB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D4D185-E151-4FFB-85A7-ECE76C1DFB06}"/>
              </a:ext>
            </a:extLst>
          </p:cNvPr>
          <p:cNvSpPr txBox="1"/>
          <p:nvPr/>
        </p:nvSpPr>
        <p:spPr>
          <a:xfrm>
            <a:off x="2133601" y="4009779"/>
            <a:ext cx="3529147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rgbClr val="FEE5B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ارائه پیشنهادات برای بهتر و کاربردی تر شدن پروژه</a:t>
            </a:r>
            <a:endParaRPr lang="en-US" sz="1400" dirty="0">
              <a:solidFill>
                <a:srgbClr val="FEE5B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73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Text-Mining Article</Template>
  <TotalTime>298</TotalTime>
  <Words>1500</Words>
  <Application>Microsoft Office PowerPoint</Application>
  <PresentationFormat>Widescreen</PresentationFormat>
  <Paragraphs>279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Onvan</vt:lpstr>
      <vt:lpstr>Montserrat ExtraBold</vt:lpstr>
      <vt:lpstr>Calibri</vt:lpstr>
      <vt:lpstr>Arial</vt:lpstr>
      <vt:lpstr>Anton</vt:lpstr>
      <vt:lpstr>Montserrat</vt:lpstr>
      <vt:lpstr>B Yekan</vt:lpstr>
      <vt:lpstr>AvenirNext LT Pro Heavy</vt:lpstr>
      <vt:lpstr>Poppins</vt:lpstr>
      <vt:lpstr>Aptos Display</vt:lpstr>
      <vt:lpstr>Aptos</vt:lpstr>
      <vt:lpstr>Wingdings</vt:lpstr>
      <vt:lpstr>Inter 18pt Black</vt:lpstr>
      <vt:lpstr>IRAN</vt:lpstr>
      <vt:lpstr>AvenirNext LT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</dc:creator>
  <cp:lastModifiedBy>Ali</cp:lastModifiedBy>
  <cp:revision>13</cp:revision>
  <dcterms:created xsi:type="dcterms:W3CDTF">2025-05-09T07:07:02Z</dcterms:created>
  <dcterms:modified xsi:type="dcterms:W3CDTF">2025-05-12T20:31:44Z</dcterms:modified>
</cp:coreProperties>
</file>